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0" r:id="rId1"/>
  </p:sldMasterIdLst>
  <p:notesMasterIdLst>
    <p:notesMasterId r:id="rId78"/>
  </p:notesMasterIdLst>
  <p:sldIdLst>
    <p:sldId id="292" r:id="rId2"/>
    <p:sldId id="387" r:id="rId3"/>
    <p:sldId id="294" r:id="rId4"/>
    <p:sldId id="313" r:id="rId5"/>
    <p:sldId id="314" r:id="rId6"/>
    <p:sldId id="298" r:id="rId7"/>
    <p:sldId id="315" r:id="rId8"/>
    <p:sldId id="382" r:id="rId9"/>
    <p:sldId id="384" r:id="rId10"/>
    <p:sldId id="299" r:id="rId11"/>
    <p:sldId id="316" r:id="rId12"/>
    <p:sldId id="317" r:id="rId13"/>
    <p:sldId id="319" r:id="rId14"/>
    <p:sldId id="320" r:id="rId15"/>
    <p:sldId id="321" r:id="rId16"/>
    <p:sldId id="324" r:id="rId17"/>
    <p:sldId id="323" r:id="rId18"/>
    <p:sldId id="322" r:id="rId19"/>
    <p:sldId id="326" r:id="rId20"/>
    <p:sldId id="351" r:id="rId21"/>
    <p:sldId id="350" r:id="rId22"/>
    <p:sldId id="383" r:id="rId23"/>
    <p:sldId id="352" r:id="rId24"/>
    <p:sldId id="327" r:id="rId25"/>
    <p:sldId id="353" r:id="rId26"/>
    <p:sldId id="325" r:id="rId27"/>
    <p:sldId id="354" r:id="rId28"/>
    <p:sldId id="328" r:id="rId29"/>
    <p:sldId id="329" r:id="rId30"/>
    <p:sldId id="331" r:id="rId31"/>
    <p:sldId id="356" r:id="rId32"/>
    <p:sldId id="332" r:id="rId33"/>
    <p:sldId id="357" r:id="rId34"/>
    <p:sldId id="333" r:id="rId35"/>
    <p:sldId id="358" r:id="rId36"/>
    <p:sldId id="355" r:id="rId37"/>
    <p:sldId id="360" r:id="rId38"/>
    <p:sldId id="359" r:id="rId39"/>
    <p:sldId id="361" r:id="rId40"/>
    <p:sldId id="335" r:id="rId41"/>
    <p:sldId id="336" r:id="rId42"/>
    <p:sldId id="337" r:id="rId43"/>
    <p:sldId id="338" r:id="rId44"/>
    <p:sldId id="339" r:id="rId45"/>
    <p:sldId id="362" r:id="rId46"/>
    <p:sldId id="363" r:id="rId47"/>
    <p:sldId id="364" r:id="rId48"/>
    <p:sldId id="340" r:id="rId49"/>
    <p:sldId id="385" r:id="rId50"/>
    <p:sldId id="365" r:id="rId51"/>
    <p:sldId id="366" r:id="rId52"/>
    <p:sldId id="341" r:id="rId53"/>
    <p:sldId id="368" r:id="rId54"/>
    <p:sldId id="369" r:id="rId55"/>
    <p:sldId id="342" r:id="rId56"/>
    <p:sldId id="367" r:id="rId57"/>
    <p:sldId id="343" r:id="rId58"/>
    <p:sldId id="344" r:id="rId59"/>
    <p:sldId id="372" r:id="rId60"/>
    <p:sldId id="371" r:id="rId61"/>
    <p:sldId id="375" r:id="rId62"/>
    <p:sldId id="374" r:id="rId63"/>
    <p:sldId id="373" r:id="rId64"/>
    <p:sldId id="376" r:id="rId65"/>
    <p:sldId id="345" r:id="rId66"/>
    <p:sldId id="378" r:id="rId67"/>
    <p:sldId id="377" r:id="rId68"/>
    <p:sldId id="346" r:id="rId69"/>
    <p:sldId id="386" r:id="rId70"/>
    <p:sldId id="347" r:id="rId71"/>
    <p:sldId id="380" r:id="rId72"/>
    <p:sldId id="348" r:id="rId73"/>
    <p:sldId id="349" r:id="rId74"/>
    <p:sldId id="389" r:id="rId75"/>
    <p:sldId id="388" r:id="rId76"/>
    <p:sldId id="261" r:id="rId7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12A"/>
    <a:srgbClr val="51B4AF"/>
    <a:srgbClr val="E7E8EB"/>
    <a:srgbClr val="224F4D"/>
    <a:srgbClr val="0062D0"/>
    <a:srgbClr val="006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89317" autoAdjust="0"/>
  </p:normalViewPr>
  <p:slideViewPr>
    <p:cSldViewPr snapToGrid="0" snapToObjects="1">
      <p:cViewPr varScale="1">
        <p:scale>
          <a:sx n="104" d="100"/>
          <a:sy n="104" d="100"/>
        </p:scale>
        <p:origin x="107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7B493-CD11-1046-A221-4D3D41035E04}" type="datetimeFigureOut">
              <a:rPr lang="tr-TR" smtClean="0"/>
              <a:pPr/>
              <a:t>4.02.2020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3E03B-4396-F040-934A-24660824B7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454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9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59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9873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034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937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98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pPr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2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C42A9C4-E9E0-144C-94EB-D87A0E3D2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F7F03F2E-E8FB-444B-B279-2EE65176A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D5AC001-DE5F-D146-AB48-A24CEC3B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4.02.2020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BEFC020-6162-1247-AE75-3ACBDA82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019296C-70B3-734F-B5E6-B4425205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14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5C92545-F65A-A54B-86D9-D3F6A64A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8B8E16C5-39E3-1344-8831-336A910AC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094BB16-6903-914C-80AE-C0BEA8F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4.02.2020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9FEA661-5608-CF44-A546-84FA5325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A205340-BB1C-544C-9D82-EEBF023C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24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0FD8A3D4-A78A-294D-AD7F-549F56516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462F1EFE-692C-724E-A538-17723FC91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BE1C3A9-3B98-2F4D-8A72-B5366917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4.02.2020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E9A8F11-B901-C040-A9F4-3048C316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48D44C0-0981-964A-AB13-2E49BF93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466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27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4.02.2020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108170" y="725486"/>
            <a:ext cx="4852989" cy="4852989"/>
          </a:xfrm>
          <a:prstGeom prst="line">
            <a:avLst/>
          </a:prstGeom>
          <a:ln w="3175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4.02.2020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2101C89-090F-1F44-99C5-4B584775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272" y="989351"/>
            <a:ext cx="10244528" cy="701337"/>
          </a:xfr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288BFE6-2A45-A648-A694-FFDABD126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6A6BC1A-311B-704E-AC63-8D143EDC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4.02.2020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F6D8C83-8EB9-154D-8D18-B4AF3E70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4615DBE-BF6C-444D-9DC9-70804CFC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74BDADF-4F8F-5440-975F-B128FBB4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BC0E5369-3AAE-DC49-AA84-5B8FC6881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2F775EC-E400-A74C-BB02-CA2BBF2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4.02.2020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8FBAF36-DB3E-0F40-9C6C-341352E8A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388E202-5A8F-9247-A3F8-A349DD89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00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1A5BF81E-A982-6F46-BB99-002E1290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D6830A4-85FE-CF49-9520-B8ED5D34F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B9A2F0E0-260A-8748-954C-3865CCB45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BA0A5786-F3B1-1044-93B1-02A56E0F8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4.02.2020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4E938B5B-36A4-9941-93A0-9008FBC2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EFE78F13-92D1-7B4F-A132-7EE98669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5521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AEDEF85-B58F-0940-A22D-9DA82539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3216F8E1-8C69-BC4D-8DDF-7AAD4D22D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16435DFB-973B-8443-A916-F959A9DD2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070EE86B-B42A-314F-9132-ABBF04F20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1B7ED894-DCD5-2F44-96C8-048D31A25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938A6BFA-7B76-3540-85EF-B1C4FA1D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4.02.2020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BA9D5F59-8479-CE48-A290-33403872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EFC78FD3-800C-C244-91DE-7B243277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0312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BC45CFC-6AB1-2A4E-A28F-D9E10BFE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62FC3DDB-1F27-A94E-80D7-3042D40B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4.02.2020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EB9E906-B6F2-554B-9B7B-6D73F4AE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452DE976-F3C7-0D47-839A-0D7C6712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373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5E1580DD-BECD-DE4D-BBCD-E0B2DEC7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4.02.2020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0ECFA06C-5114-CA41-BB2C-B29B005F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75BDB65A-8782-854E-A86E-A537AAB9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93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8158DE7-603C-EC47-8EE3-82CD6A6A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9D192C1-88C8-B547-B79E-07DAE020D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B9351485-537A-EC43-A7FE-92A912B99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1F7A7E4E-60F2-1948-9C87-B1A8E8C7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4.02.2020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646E380-5567-3042-A6EA-6AA37778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F3BEEE1D-BB3D-5547-812B-28EFEEA2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62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B7A00CC-42A1-304B-B451-B7B72876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48D74993-E82A-1F4D-BD32-52A727063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9F689273-485F-ED47-92B0-233F8E63E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89D8681-6C9C-634C-A193-EC83A7AF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pPr/>
              <a:t>4.02.2020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34FD736-3005-0749-B32C-D1F33309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A5F31ECF-CA83-DD46-B419-097031AE9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78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F5DE7B33-18BF-AD48-8242-14F5B3A6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E645A08B-F59F-3E47-BF51-14F1474D2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2A72872-4E4E-954C-B881-EA4EC81DA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0D78-CBB9-8641-B664-BA7833CE614B}" type="datetimeFigureOut">
              <a:rPr lang="tr-TR" smtClean="0"/>
              <a:pPr/>
              <a:t>4.02.2020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80ED280-3B11-EF41-9FDC-D42D899B6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B30C5E0-3B13-C748-9D63-7CFD537E0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2C5A8-63B1-2A48-82C4-62AE275B860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06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07" r:id="rId13"/>
    <p:sldLayoutId id="214748390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said.org/fileadmin/gisaid/files/images/betacoronavirus_Wuhan_Jan_2020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656823" y="4752506"/>
            <a:ext cx="39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Century Gothic" charset="0"/>
                <a:ea typeface="Century Gothic" charset="0"/>
                <a:cs typeface="Century Gothic" charset="0"/>
              </a:rPr>
              <a:t> 30 Ocak 2020 Versiyonu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xmlns="" id="{D94BD154-96BF-CF4B-9031-B2B111DAE963}"/>
              </a:ext>
            </a:extLst>
          </p:cNvPr>
          <p:cNvSpPr/>
          <p:nvPr/>
        </p:nvSpPr>
        <p:spPr>
          <a:xfrm>
            <a:off x="2083633" y="3889118"/>
            <a:ext cx="7570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latin typeface="Arial" panose="020B0604020202020204" pitchFamily="34" charset="0"/>
                <a:ea typeface="Century Gothic" charset="0"/>
                <a:cs typeface="Arial" panose="020B0604020202020204" pitchFamily="34" charset="0"/>
              </a:rPr>
              <a:t>2019-nCoV Hastalığı Rehberi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2F9E8211-5CB5-024A-9750-BDFF61E32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386" y="295727"/>
            <a:ext cx="4104565" cy="283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5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91D955CD-418F-4D00-BF7D-62090ABA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2" y="865822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/>
              <a:t>Hastalığın Klinik Özellikleri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6FD40EE-5620-4DE6-8891-39AF1A48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62" y="2051536"/>
            <a:ext cx="10515600" cy="4351338"/>
          </a:xfrm>
        </p:spPr>
        <p:txBody>
          <a:bodyPr/>
          <a:lstStyle/>
          <a:p>
            <a:r>
              <a:rPr lang="tr-TR" dirty="0"/>
              <a:t>S</a:t>
            </a:r>
            <a:r>
              <a:rPr lang="en-US" dirty="0" err="1"/>
              <a:t>olunum</a:t>
            </a:r>
            <a:r>
              <a:rPr lang="en-US" dirty="0"/>
              <a:t> </a:t>
            </a:r>
            <a:r>
              <a:rPr lang="en-US" dirty="0" err="1"/>
              <a:t>semptomları</a:t>
            </a:r>
            <a:r>
              <a:rPr lang="tr-TR" dirty="0"/>
              <a:t>;</a:t>
            </a:r>
            <a:r>
              <a:rPr lang="en-US" dirty="0"/>
              <a:t> </a:t>
            </a:r>
            <a:r>
              <a:rPr lang="en-US" dirty="0" err="1"/>
              <a:t>ateş</a:t>
            </a:r>
            <a:r>
              <a:rPr lang="en-US" dirty="0"/>
              <a:t>, </a:t>
            </a:r>
            <a:r>
              <a:rPr lang="en-US" dirty="0" err="1"/>
              <a:t>öksürük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dispne</a:t>
            </a:r>
            <a:r>
              <a:rPr lang="tr-TR" dirty="0"/>
              <a:t> vb.</a:t>
            </a:r>
          </a:p>
          <a:p>
            <a:endParaRPr lang="tr-TR" dirty="0"/>
          </a:p>
          <a:p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ciddi</a:t>
            </a:r>
            <a:r>
              <a:rPr lang="en-US" dirty="0"/>
              <a:t> </a:t>
            </a:r>
            <a:r>
              <a:rPr lang="en-US" dirty="0" err="1"/>
              <a:t>vakalarda</a:t>
            </a:r>
            <a:r>
              <a:rPr lang="tr-TR" dirty="0"/>
              <a:t>;</a:t>
            </a:r>
            <a:r>
              <a:rPr lang="en-US" dirty="0"/>
              <a:t> </a:t>
            </a:r>
            <a:r>
              <a:rPr lang="en-US" dirty="0" err="1"/>
              <a:t>pnömoni</a:t>
            </a:r>
            <a:r>
              <a:rPr lang="en-US" dirty="0"/>
              <a:t>, </a:t>
            </a:r>
            <a:r>
              <a:rPr lang="en-US" dirty="0" err="1"/>
              <a:t>ağır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yolu</a:t>
            </a:r>
            <a:r>
              <a:rPr lang="en-US" dirty="0"/>
              <a:t> </a:t>
            </a:r>
            <a:r>
              <a:rPr lang="en-US" dirty="0" err="1"/>
              <a:t>enfeksiyonu</a:t>
            </a:r>
            <a:r>
              <a:rPr lang="en-US" dirty="0"/>
              <a:t>, </a:t>
            </a:r>
            <a:r>
              <a:rPr lang="en-US" dirty="0" err="1"/>
              <a:t>böbrek</a:t>
            </a:r>
            <a:r>
              <a:rPr lang="en-US" dirty="0"/>
              <a:t> </a:t>
            </a:r>
            <a:r>
              <a:rPr lang="en-US" dirty="0" err="1"/>
              <a:t>yetmezliği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hatta</a:t>
            </a:r>
            <a:r>
              <a:rPr lang="en-US" dirty="0"/>
              <a:t> </a:t>
            </a:r>
            <a:r>
              <a:rPr lang="en-US" dirty="0" err="1"/>
              <a:t>ölüm</a:t>
            </a:r>
            <a:r>
              <a:rPr lang="en-US" dirty="0"/>
              <a:t> </a:t>
            </a:r>
            <a:endParaRPr lang="tr-TR" dirty="0"/>
          </a:p>
          <a:p>
            <a:endParaRPr lang="tr-TR" dirty="0"/>
          </a:p>
          <a:p>
            <a:r>
              <a:rPr lang="en-US" dirty="0" err="1"/>
              <a:t>Asemptomatik</a:t>
            </a:r>
            <a:r>
              <a:rPr lang="en-US" dirty="0"/>
              <a:t> </a:t>
            </a:r>
            <a:r>
              <a:rPr lang="en-US" dirty="0" err="1"/>
              <a:t>kişiler</a:t>
            </a:r>
            <a:r>
              <a:rPr lang="en-US" dirty="0"/>
              <a:t> </a:t>
            </a:r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yolunda</a:t>
            </a:r>
            <a:r>
              <a:rPr lang="en-US" dirty="0"/>
              <a:t> virus </a:t>
            </a:r>
            <a:r>
              <a:rPr lang="en-US" dirty="0" err="1"/>
              <a:t>taşıyabilir</a:t>
            </a:r>
            <a:r>
              <a:rPr lang="en-US" dirty="0"/>
              <a:t> </a:t>
            </a:r>
            <a:endParaRPr lang="tr-TR" dirty="0"/>
          </a:p>
          <a:p>
            <a:endParaRPr lang="tr-TR" dirty="0"/>
          </a:p>
          <a:p>
            <a:r>
              <a:rPr lang="tr-TR" dirty="0"/>
              <a:t>E</a:t>
            </a:r>
            <a:r>
              <a:rPr lang="en-US" dirty="0" err="1"/>
              <a:t>ldeki</a:t>
            </a:r>
            <a:r>
              <a:rPr lang="en-US" dirty="0"/>
              <a:t> </a:t>
            </a:r>
            <a:r>
              <a:rPr lang="en-US" dirty="0" err="1"/>
              <a:t>veriler</a:t>
            </a:r>
            <a:r>
              <a:rPr lang="en-US" dirty="0"/>
              <a:t> </a:t>
            </a:r>
            <a:r>
              <a:rPr lang="en-US" dirty="0" err="1"/>
              <a:t>doğrultusunda</a:t>
            </a:r>
            <a:r>
              <a:rPr lang="en-US" dirty="0"/>
              <a:t> </a:t>
            </a:r>
            <a:r>
              <a:rPr lang="en-US" dirty="0" err="1"/>
              <a:t>hastalığın</a:t>
            </a:r>
            <a:r>
              <a:rPr lang="en-US" dirty="0"/>
              <a:t> </a:t>
            </a:r>
            <a:r>
              <a:rPr lang="en-US" dirty="0" err="1"/>
              <a:t>şiddeti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yorum</a:t>
            </a:r>
            <a:r>
              <a:rPr lang="en-US" dirty="0"/>
              <a:t> </a:t>
            </a:r>
            <a:r>
              <a:rPr lang="en-US" dirty="0" err="1"/>
              <a:t>yapılamamakta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849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91D955CD-418F-4D00-BF7D-62090ABA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2" y="865822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/>
              <a:t> Laboratuvar Testleri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6FD40EE-5620-4DE6-8891-39AF1A48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62" y="2051536"/>
            <a:ext cx="10515600" cy="4351338"/>
          </a:xfrm>
        </p:spPr>
        <p:txBody>
          <a:bodyPr/>
          <a:lstStyle/>
          <a:p>
            <a:r>
              <a:rPr lang="tr-TR" dirty="0"/>
              <a:t>2019-nCoV vaka tanımına uyan hastalarda </a:t>
            </a:r>
          </a:p>
          <a:p>
            <a:r>
              <a:rPr lang="tr-TR" dirty="0"/>
              <a:t>Solunum yolu numuneleri PCR ile taranmalı</a:t>
            </a:r>
          </a:p>
          <a:p>
            <a:r>
              <a:rPr lang="tr-TR" dirty="0"/>
              <a:t>Eğer gerekli ise, diğer solunum yolu hastalık etkenleri açısından da incelenmeli</a:t>
            </a:r>
          </a:p>
          <a:p>
            <a:r>
              <a:rPr lang="tr-TR" dirty="0"/>
              <a:t>Hastada diğer solunum yolu patojenleri tespit edilse dahi </a:t>
            </a:r>
            <a:r>
              <a:rPr lang="tr-TR" dirty="0" err="1"/>
              <a:t>koinfeksiyonların</a:t>
            </a:r>
            <a:r>
              <a:rPr lang="tr-TR" dirty="0"/>
              <a:t> oluşabileceği dikkate alınarak 2019-nCoV olası vaka tanımına uyan tüm hasta numuneleri 2019-nCoV için de değerlendirilmeli </a:t>
            </a:r>
          </a:p>
        </p:txBody>
      </p:sp>
    </p:spTree>
    <p:extLst>
      <p:ext uri="{BB962C8B-B14F-4D97-AF65-F5344CB8AC3E}">
        <p14:creationId xmlns:p14="http://schemas.microsoft.com/office/powerpoint/2010/main" val="2540664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91D955CD-418F-4D00-BF7D-62090ABA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306" y="1000735"/>
            <a:ext cx="10515600" cy="932998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Olası 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Vaka</a:t>
            </a:r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6FD40EE-5620-4DE6-8891-39AF1A48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62" y="1783830"/>
            <a:ext cx="10515600" cy="461904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Son 14 gün içerisinde;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a. Doğrulanmış 2019-nCoV enfeksiyonu vakası ile yakın temas eden;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	veya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b. Hastane ilişkili 2019-nCoV enfeksiyonu bildirilen bir ülkede sağlık tesisinde bulunan;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	veya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c. Çin Halk Cumhuriyeti'nde bulunan kişiler;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	veya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d. İkamet yeri veya seyahat geçmişi dikkate alınmaksızın, 2019-nCoV enfeksiyonu hastalarının tedavi edildiği birimlerde görev yapan sağlık personelinde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Herhangi bir şiddette akut solunum yolu hastalığı (ateş, öksürük) veya Ağır Akut Solunum Yolu Enfeksiyonu (SARI) (ateş, öksürük ve hastaneye yatış gerekliliği*) varlığı ** </a:t>
            </a:r>
          </a:p>
        </p:txBody>
      </p:sp>
    </p:spTree>
    <p:extLst>
      <p:ext uri="{BB962C8B-B14F-4D97-AF65-F5344CB8AC3E}">
        <p14:creationId xmlns:p14="http://schemas.microsoft.com/office/powerpoint/2010/main" val="114148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6FD40EE-5620-4DE6-8891-39AF1A48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62" y="1573967"/>
            <a:ext cx="10515600" cy="522614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Hastaneye yatış gerekliliği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hipoksemi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takipne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dispne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hipotansiyon, akciğer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grafisinde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yeni veya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progressif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radyolojik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infiltrasyonlar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konfüzyon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akut böbrek yetmezliği gibi bulgular nedeniyle)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**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İmmunkompromize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hastalarda klinik tablonun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atipik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seyirli olabileceği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gözardı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edilmemeli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Olası vaka tanımına uygun hastada alınan numunelerde mevsimsel solunum yolu virüsü saptanması ya da bakteriyolojik etken saptanması, 2019-nCoV virüsü varlığını ekarte ettirmez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HCoV-229E, HCoV-OC43, HCoV-NL63 ve HKU1-CoV; mevsimsel solunum yolu virüsleri olup 2019-nCoV’dan farklıdır. </a:t>
            </a:r>
          </a:p>
        </p:txBody>
      </p:sp>
    </p:spTree>
    <p:extLst>
      <p:ext uri="{BB962C8B-B14F-4D97-AF65-F5344CB8AC3E}">
        <p14:creationId xmlns:p14="http://schemas.microsoft.com/office/powerpoint/2010/main" val="3671572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91D955CD-418F-4D00-BF7D-62090ABA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306" y="1000735"/>
            <a:ext cx="10515600" cy="932998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Kesin Vaka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6FD40EE-5620-4DE6-8891-39AF1A48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62" y="1783830"/>
            <a:ext cx="10515600" cy="46190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Olası vaka tanımına uyan olgulardan moleküler yöntemlerle </a:t>
            </a:r>
          </a:p>
          <a:p>
            <a:pPr marL="0" indent="0"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2019-nCoV saptananlar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 Takip Algoritması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49" t="8342" r="27694" b="5189"/>
          <a:stretch/>
        </p:blipFill>
        <p:spPr>
          <a:xfrm>
            <a:off x="6355829" y="434715"/>
            <a:ext cx="4452795" cy="64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9"/>
          <p:cNvSpPr>
            <a:spLocks noChangeArrowheads="1"/>
          </p:cNvSpPr>
          <p:nvPr/>
        </p:nvSpPr>
        <p:spPr bwMode="auto">
          <a:xfrm>
            <a:off x="224851" y="0"/>
            <a:ext cx="9701827" cy="104931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OLASI VAKA </a:t>
            </a:r>
            <a:endParaRPr lang="tr-T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Tanımlandığı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İl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Sağlık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Müdürlüğü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Bulaşıcı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Hastalıklar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Birimi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bilgilendirilir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tr-T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Vakanın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yönetimi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İl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Sağlık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Müdürlüğü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koordinasyonunda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yürütülür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tr-T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AutoShape 161"/>
          <p:cNvSpPr>
            <a:spLocks noChangeArrowheads="1"/>
          </p:cNvSpPr>
          <p:nvPr/>
        </p:nvSpPr>
        <p:spPr bwMode="auto">
          <a:xfrm>
            <a:off x="224851" y="1304022"/>
            <a:ext cx="9788604" cy="555397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52095" marR="267335" indent="-180340" algn="ctr">
              <a:lnSpc>
                <a:spcPts val="1445"/>
              </a:lnSpc>
              <a:spcAft>
                <a:spcPts val="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SAĞLIK KURUMU</a:t>
            </a:r>
            <a:endParaRPr lang="tr-TR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41375" algn="l"/>
                <a:tab pos="842010" algn="l"/>
              </a:tabLst>
            </a:pP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Hastane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tarafından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İl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Sağlık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Müdürlüğü’ne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(İSM)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olası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vaka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en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hızlı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şekilde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ihbar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edilir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</a:t>
            </a: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41375" algn="l"/>
                <a:tab pos="842010" algn="l"/>
              </a:tabLst>
            </a:pP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41375" algn="l"/>
                <a:tab pos="842010" algn="l"/>
              </a:tabLst>
            </a:pP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Bildirim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Bulaşıcı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Hastalıklar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Bildirim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Sistemi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kapsamında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U07.3 ICD 10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tanı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kodu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kullanılarak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yapılır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41375" algn="l"/>
                <a:tab pos="842010" algn="l"/>
              </a:tabLst>
            </a:pP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41375" algn="l"/>
                <a:tab pos="842010" algn="l"/>
              </a:tabLst>
            </a:pP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Hastaya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standart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temas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damlacık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korunma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önlemleri</a:t>
            </a:r>
            <a:r>
              <a:rPr lang="en-US" spc="-65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alınırarak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, hasta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tek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kişilik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odada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numune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sonuçları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çıkana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kadar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izole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edilir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41375" algn="l"/>
                <a:tab pos="842010" algn="l"/>
              </a:tabLst>
            </a:pP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41375" algn="l"/>
                <a:tab pos="842010" algn="l"/>
              </a:tabLst>
            </a:pP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Uygun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numune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alınarak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uygun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şartlarda</a:t>
            </a:r>
            <a:r>
              <a:rPr lang="en-US" spc="-5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saklanır.*</a:t>
            </a: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41375" algn="l"/>
                <a:tab pos="842010" algn="l"/>
              </a:tabLst>
            </a:pP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41375" algn="l"/>
                <a:tab pos="84201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2019-nCoV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Vaka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Bilgi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Formu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doldurulur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(Form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İZCİ’ye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girilir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).</a:t>
            </a: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41375" algn="l"/>
                <a:tab pos="842010" algn="l"/>
              </a:tabLst>
            </a:pP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41375" algn="l"/>
                <a:tab pos="84201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Form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numune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en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kısa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sürede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İl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Sağlık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Müdürlüğü’ne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ulaştırılır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41375" algn="l"/>
                <a:tab pos="842010" algn="l"/>
              </a:tabLst>
            </a:pP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41375" algn="l"/>
                <a:tab pos="842010" algn="l"/>
              </a:tabLst>
            </a:pP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Olası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Vaka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multidisipliner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şartlara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sahip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hastanelerde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takip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edilir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Kesinleşen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SARI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olguları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aynı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ilde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referans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hastane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varsa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hastane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şartları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uygun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ise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referans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hastaneye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gönderilir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yoksa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bulunduğu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hastanede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takip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edilir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64"/>
          <p:cNvSpPr>
            <a:spLocks noChangeArrowheads="1"/>
          </p:cNvSpPr>
          <p:nvPr/>
        </p:nvSpPr>
        <p:spPr bwMode="auto">
          <a:xfrm>
            <a:off x="10403687" y="944301"/>
            <a:ext cx="1186420" cy="57712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HALK SAĞLIĞI GENEL MÜDÜRLÜĞÜ BULAŞICI HASTALIKLAR DAİRESİ BAŞKANLIĞI</a:t>
            </a:r>
            <a:endParaRPr lang="tr-TR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e-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posta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hsgm.bulasici@saglik.gov.tr</a:t>
            </a:r>
            <a:endParaRPr lang="tr-TR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AutoShape 170"/>
          <p:cNvSpPr>
            <a:spLocks noChangeArrowheads="1"/>
          </p:cNvSpPr>
          <p:nvPr/>
        </p:nvSpPr>
        <p:spPr bwMode="auto">
          <a:xfrm>
            <a:off x="10052069" y="3818704"/>
            <a:ext cx="313004" cy="152400"/>
          </a:xfrm>
          <a:prstGeom prst="rightArrow">
            <a:avLst>
              <a:gd name="adj1" fmla="val 50000"/>
              <a:gd name="adj2" fmla="val 52258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tr-T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60"/>
          <p:cNvSpPr>
            <a:spLocks noChangeArrowheads="1"/>
          </p:cNvSpPr>
          <p:nvPr/>
        </p:nvSpPr>
        <p:spPr bwMode="auto">
          <a:xfrm>
            <a:off x="4931631" y="1013266"/>
            <a:ext cx="187522" cy="258778"/>
          </a:xfrm>
          <a:prstGeom prst="downArrow">
            <a:avLst>
              <a:gd name="adj1" fmla="val 50000"/>
              <a:gd name="adj2" fmla="val 35156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tr-T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83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62"/>
          <p:cNvSpPr>
            <a:spLocks noChangeArrowheads="1"/>
          </p:cNvSpPr>
          <p:nvPr/>
        </p:nvSpPr>
        <p:spPr bwMode="auto">
          <a:xfrm>
            <a:off x="284814" y="1439418"/>
            <a:ext cx="9548734" cy="330373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180340" marR="267335" algn="ctr">
              <a:spcAft>
                <a:spcPts val="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İL SAĞLIK MÜDÜRLÜĞÜ</a:t>
            </a:r>
            <a:endParaRPr lang="tr-TR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5080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35660" algn="l"/>
                <a:tab pos="836295" algn="l"/>
              </a:tabLst>
            </a:pP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Halk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Sağlığı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Genel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Müdürlüğü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(HSGM)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Ulusal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Viroloji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Laboratuvarına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Bulaşıcı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Hastalıklar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Dairesi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Başkanlığı’na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telefonla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bilgi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verildikten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sonra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formun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nüshası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numune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HSGM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Ulusal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Viroloji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Laboratuvarına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en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kısa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sürede</a:t>
            </a:r>
            <a:r>
              <a:rPr lang="en-US" spc="-85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ulaştırılır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742950" marR="5080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35660" algn="l"/>
                <a:tab pos="836295" algn="l"/>
              </a:tabLst>
            </a:pP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Formun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nüshası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e-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posta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ile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HSGM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Bulaşıcı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Hastalıklar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Dairesi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Başkanlığı’na</a:t>
            </a:r>
            <a:r>
              <a:rPr lang="en-US" spc="-15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gönderilir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742950" marR="5080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35660" algn="l"/>
                <a:tab pos="836295" algn="l"/>
              </a:tabLst>
            </a:pP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İZCİ’ye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gelen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vaka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bildirimi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ile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ilgili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süreçler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sürdürülür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742950" marR="5080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35660" algn="l"/>
                <a:tab pos="836295" algn="l"/>
              </a:tabLst>
            </a:pP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Vaka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kümelenmesi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şüphesinde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vakalar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arasında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epidemiyolojik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bağlantı</a:t>
            </a:r>
            <a:r>
              <a:rPr lang="en-US" spc="5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araştırılır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marL="742950" marR="50800" lvl="1" indent="-285750" algn="just">
              <a:spcAft>
                <a:spcPts val="0"/>
              </a:spcAft>
              <a:buSzPts val="1200"/>
              <a:buFont typeface="Segoe UI Symbol" panose="020B0502040204020203" pitchFamily="34" charset="0"/>
              <a:buChar char="•"/>
              <a:tabLst>
                <a:tab pos="835660" algn="l"/>
                <a:tab pos="836295" algn="l"/>
              </a:tabLst>
            </a:pP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Referans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Laboratuvarı’ndan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alınan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numune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sonuçları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Sağlık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Kurumları’na</a:t>
            </a:r>
            <a:r>
              <a:rPr lang="en-US" spc="-20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iletilir</a:t>
            </a:r>
            <a:r>
              <a:rPr lang="en-US" dirty="0">
                <a:effectLst/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  <a:endParaRPr lang="tr-TR" dirty="0">
              <a:effectLst/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AutoShape 166"/>
          <p:cNvSpPr>
            <a:spLocks noChangeArrowheads="1"/>
          </p:cNvSpPr>
          <p:nvPr/>
        </p:nvSpPr>
        <p:spPr bwMode="auto">
          <a:xfrm>
            <a:off x="558800" y="5135732"/>
            <a:ext cx="8690131" cy="14921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REFERANS LABORATUVARLARI</a:t>
            </a:r>
            <a:endParaRPr lang="tr-T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10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İSM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tarafından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iletilen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numuneler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analiz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edilir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Sonuçlar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İSM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HSGM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Bulaşıcı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Hastalıklar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Dairesi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Başkanlığı’na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bildirilir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tr-TR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AutoShape 167"/>
          <p:cNvSpPr>
            <a:spLocks noChangeArrowheads="1"/>
          </p:cNvSpPr>
          <p:nvPr/>
        </p:nvSpPr>
        <p:spPr bwMode="auto">
          <a:xfrm>
            <a:off x="4361346" y="4828174"/>
            <a:ext cx="278130" cy="225425"/>
          </a:xfrm>
          <a:prstGeom prst="upDownArrow">
            <a:avLst>
              <a:gd name="adj1" fmla="val 50000"/>
              <a:gd name="adj2" fmla="val 37509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tr-TR" sz="2400"/>
          </a:p>
        </p:txBody>
      </p:sp>
      <p:sp>
        <p:nvSpPr>
          <p:cNvPr id="13" name="AutoShape 168"/>
          <p:cNvSpPr>
            <a:spLocks noChangeArrowheads="1"/>
          </p:cNvSpPr>
          <p:nvPr/>
        </p:nvSpPr>
        <p:spPr bwMode="auto">
          <a:xfrm>
            <a:off x="4361346" y="1046837"/>
            <a:ext cx="319087" cy="303923"/>
          </a:xfrm>
          <a:prstGeom prst="upDownArrow">
            <a:avLst>
              <a:gd name="adj1" fmla="val 50000"/>
              <a:gd name="adj2" fmla="val 36871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tr-TR" sz="2400"/>
          </a:p>
        </p:txBody>
      </p:sp>
      <p:sp>
        <p:nvSpPr>
          <p:cNvPr id="14" name="AutoShape 169"/>
          <p:cNvSpPr>
            <a:spLocks noChangeArrowheads="1"/>
          </p:cNvSpPr>
          <p:nvPr/>
        </p:nvSpPr>
        <p:spPr bwMode="auto">
          <a:xfrm>
            <a:off x="9931663" y="5786891"/>
            <a:ext cx="278765" cy="189865"/>
          </a:xfrm>
          <a:prstGeom prst="rightArrow">
            <a:avLst>
              <a:gd name="adj1" fmla="val 50000"/>
              <a:gd name="adj2" fmla="val 52258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tr-TR" sz="2400"/>
          </a:p>
        </p:txBody>
      </p:sp>
      <p:sp>
        <p:nvSpPr>
          <p:cNvPr id="15" name="AutoShape 170"/>
          <p:cNvSpPr>
            <a:spLocks noChangeArrowheads="1"/>
          </p:cNvSpPr>
          <p:nvPr/>
        </p:nvSpPr>
        <p:spPr bwMode="auto">
          <a:xfrm>
            <a:off x="9931663" y="2400595"/>
            <a:ext cx="278765" cy="152400"/>
          </a:xfrm>
          <a:prstGeom prst="rightArrow">
            <a:avLst>
              <a:gd name="adj1" fmla="val 50000"/>
              <a:gd name="adj2" fmla="val 52258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tr-TR" sz="2400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0" y="74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r-T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US" altLang="tr-T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AutoShape 164"/>
          <p:cNvSpPr>
            <a:spLocks noChangeArrowheads="1"/>
          </p:cNvSpPr>
          <p:nvPr/>
        </p:nvSpPr>
        <p:spPr bwMode="auto">
          <a:xfrm>
            <a:off x="10403687" y="944301"/>
            <a:ext cx="1186420" cy="57712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HALK SAĞLIĞI GENEL MÜDÜRLÜĞÜ BULAŞICI HASTALIKLAR DAİRESİ BAŞKANLIĞI</a:t>
            </a:r>
            <a:endParaRPr lang="tr-TR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e-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posta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hsgm.bulasici@saglik.gov.tr</a:t>
            </a:r>
            <a:endParaRPr lang="tr-TR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20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9056" y="164893"/>
            <a:ext cx="7854846" cy="13940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u="sng" dirty="0" err="1"/>
              <a:t>Olas</a:t>
            </a:r>
            <a:r>
              <a:rPr lang="tr-TR" u="sng" dirty="0"/>
              <a:t>ı</a:t>
            </a:r>
            <a:r>
              <a:rPr lang="en-US" u="sng" dirty="0"/>
              <a:t> </a:t>
            </a:r>
            <a:r>
              <a:rPr lang="en-US" u="sng" dirty="0" err="1"/>
              <a:t>Vaka</a:t>
            </a:r>
            <a:r>
              <a:rPr lang="en-US" u="sng" dirty="0"/>
              <a:t> Tan</a:t>
            </a:r>
            <a:r>
              <a:rPr lang="tr-TR" u="sng" dirty="0"/>
              <a:t>ı</a:t>
            </a:r>
            <a:r>
              <a:rPr lang="en-US" u="sng" dirty="0"/>
              <a:t>m</a:t>
            </a:r>
            <a:r>
              <a:rPr lang="tr-TR" u="sng" dirty="0"/>
              <a:t>ı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Uyan</a:t>
            </a:r>
            <a:r>
              <a:rPr lang="en-US" u="sng" dirty="0"/>
              <a:t> Hasta</a:t>
            </a:r>
            <a:r>
              <a:rPr lang="tr-TR" dirty="0"/>
              <a:t/>
            </a:r>
            <a:br>
              <a:rPr lang="tr-TR" dirty="0"/>
            </a:br>
            <a:r>
              <a:rPr lang="en-US" u="sng" dirty="0" err="1"/>
              <a:t>Uçakta</a:t>
            </a:r>
            <a:r>
              <a:rPr lang="en-US" u="sng" dirty="0"/>
              <a:t> </a:t>
            </a:r>
            <a:r>
              <a:rPr lang="en-US" u="sng" dirty="0" err="1"/>
              <a:t>saptanırsa</a:t>
            </a:r>
            <a:endParaRPr lang="tr-TR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39056"/>
            <a:ext cx="10515600" cy="54189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Pilot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vaka</a:t>
            </a:r>
            <a:r>
              <a:rPr lang="en-US" dirty="0"/>
              <a:t> </a:t>
            </a:r>
            <a:r>
              <a:rPr lang="en-US" dirty="0" err="1"/>
              <a:t>kuleye</a:t>
            </a:r>
            <a:r>
              <a:rPr lang="en-US" dirty="0"/>
              <a:t> </a:t>
            </a:r>
            <a:r>
              <a:rPr lang="en-US" dirty="0" err="1"/>
              <a:t>bildirilir</a:t>
            </a:r>
            <a:r>
              <a:rPr lang="en-US" dirty="0"/>
              <a:t>.</a:t>
            </a:r>
            <a:endParaRPr lang="tr-TR" dirty="0"/>
          </a:p>
          <a:p>
            <a:pPr lvl="0">
              <a:lnSpc>
                <a:spcPct val="120000"/>
              </a:lnSpc>
            </a:pPr>
            <a:r>
              <a:rPr lang="en-US" dirty="0" err="1"/>
              <a:t>Kule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olay</a:t>
            </a:r>
            <a:r>
              <a:rPr lang="en-US" dirty="0"/>
              <a:t> </a:t>
            </a:r>
            <a:r>
              <a:rPr lang="en-US" dirty="0" err="1"/>
              <a:t>havalimanı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denetleme</a:t>
            </a:r>
            <a:r>
              <a:rPr lang="en-US" dirty="0"/>
              <a:t> </a:t>
            </a:r>
            <a:r>
              <a:rPr lang="en-US" dirty="0" err="1"/>
              <a:t>merkezine</a:t>
            </a:r>
            <a:r>
              <a:rPr lang="en-US" dirty="0"/>
              <a:t>/</a:t>
            </a:r>
            <a:r>
              <a:rPr lang="en-US" dirty="0" err="1"/>
              <a:t>havalimanı</a:t>
            </a:r>
            <a:r>
              <a:rPr lang="en-US" dirty="0"/>
              <a:t> </a:t>
            </a:r>
            <a:r>
              <a:rPr lang="en-US" dirty="0" err="1"/>
              <a:t>operasyon</a:t>
            </a:r>
            <a:r>
              <a:rPr lang="en-US" dirty="0"/>
              <a:t> </a:t>
            </a:r>
            <a:r>
              <a:rPr lang="en-US" dirty="0" err="1"/>
              <a:t>merkezine</a:t>
            </a:r>
            <a:r>
              <a:rPr lang="en-US" dirty="0"/>
              <a:t> </a:t>
            </a:r>
            <a:r>
              <a:rPr lang="en-US" dirty="0" err="1"/>
              <a:t>bildirilir</a:t>
            </a:r>
            <a:r>
              <a:rPr lang="en-US" dirty="0"/>
              <a:t>.</a:t>
            </a:r>
            <a:endParaRPr lang="tr-TR" dirty="0"/>
          </a:p>
          <a:p>
            <a:pPr lvl="0">
              <a:lnSpc>
                <a:spcPct val="120000"/>
              </a:lnSpc>
            </a:pP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yolculara</a:t>
            </a:r>
            <a:r>
              <a:rPr lang="en-US" dirty="0"/>
              <a:t> </a:t>
            </a:r>
            <a:r>
              <a:rPr lang="en-US" dirty="0" err="1"/>
              <a:t>yolcu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kartı</a:t>
            </a:r>
            <a:r>
              <a:rPr lang="en-US" dirty="0"/>
              <a:t> </a:t>
            </a:r>
            <a:r>
              <a:rPr lang="en-US" dirty="0" err="1"/>
              <a:t>doldurulur</a:t>
            </a:r>
            <a:r>
              <a:rPr lang="en-US" dirty="0"/>
              <a:t>.</a:t>
            </a:r>
            <a:endParaRPr lang="tr-TR" dirty="0"/>
          </a:p>
          <a:p>
            <a:pPr lvl="0">
              <a:lnSpc>
                <a:spcPct val="120000"/>
              </a:lnSpc>
            </a:pPr>
            <a:r>
              <a:rPr lang="en-US" dirty="0" err="1"/>
              <a:t>İki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,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arka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koltuk</a:t>
            </a:r>
            <a:r>
              <a:rPr lang="en-US" dirty="0"/>
              <a:t> </a:t>
            </a:r>
            <a:r>
              <a:rPr lang="en-US" dirty="0" err="1"/>
              <a:t>yolcu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en-US" dirty="0"/>
              <a:t> </a:t>
            </a:r>
            <a:r>
              <a:rPr lang="en-US" dirty="0" err="1"/>
              <a:t>alınır</a:t>
            </a:r>
            <a:r>
              <a:rPr lang="en-US" dirty="0"/>
              <a:t>. </a:t>
            </a:r>
            <a:endParaRPr lang="tr-TR" dirty="0"/>
          </a:p>
          <a:p>
            <a:pPr lvl="0">
              <a:lnSpc>
                <a:spcPct val="120000"/>
              </a:lnSpc>
            </a:pP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Denetleme</a:t>
            </a:r>
            <a:r>
              <a:rPr lang="en-US" dirty="0"/>
              <a:t> </a:t>
            </a:r>
            <a:r>
              <a:rPr lang="en-US" dirty="0" err="1"/>
              <a:t>Merkezi</a:t>
            </a:r>
            <a:r>
              <a:rPr lang="en-US" dirty="0"/>
              <a:t> </a:t>
            </a:r>
            <a:r>
              <a:rPr lang="en-US" dirty="0" err="1"/>
              <a:t>vakayı</a:t>
            </a:r>
            <a:r>
              <a:rPr lang="en-US" dirty="0"/>
              <a:t> </a:t>
            </a:r>
            <a:r>
              <a:rPr lang="en-US" dirty="0" err="1"/>
              <a:t>uçakta</a:t>
            </a:r>
            <a:r>
              <a:rPr lang="en-US" dirty="0"/>
              <a:t> </a:t>
            </a:r>
            <a:r>
              <a:rPr lang="en-US" dirty="0" err="1"/>
              <a:t>değerlendirir</a:t>
            </a:r>
            <a:r>
              <a:rPr lang="en-US" dirty="0"/>
              <a:t>.</a:t>
            </a:r>
            <a:endParaRPr lang="tr-TR" dirty="0"/>
          </a:p>
          <a:p>
            <a:pPr lvl="0">
              <a:lnSpc>
                <a:spcPct val="120000"/>
              </a:lnSpc>
            </a:pP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Denetleme</a:t>
            </a:r>
            <a:r>
              <a:rPr lang="en-US" dirty="0"/>
              <a:t> </a:t>
            </a:r>
            <a:r>
              <a:rPr lang="en-US" dirty="0" err="1"/>
              <a:t>Merkezi</a:t>
            </a:r>
            <a:r>
              <a:rPr lang="en-US" dirty="0"/>
              <a:t> İl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Müdürlüğü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112 </a:t>
            </a:r>
            <a:r>
              <a:rPr lang="en-US" dirty="0" err="1"/>
              <a:t>Komuta</a:t>
            </a:r>
            <a:r>
              <a:rPr lang="en-US" dirty="0"/>
              <a:t> </a:t>
            </a:r>
            <a:r>
              <a:rPr lang="en-US" dirty="0" err="1"/>
              <a:t>Merkezine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/>
              <a:t>. </a:t>
            </a:r>
            <a:endParaRPr lang="tr-TR" dirty="0"/>
          </a:p>
          <a:p>
            <a:pPr lvl="0">
              <a:lnSpc>
                <a:spcPct val="120000"/>
              </a:lnSpc>
            </a:pP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Denetleme</a:t>
            </a:r>
            <a:r>
              <a:rPr lang="en-US" dirty="0"/>
              <a:t> </a:t>
            </a:r>
            <a:r>
              <a:rPr lang="en-US" dirty="0" err="1"/>
              <a:t>Merkezi</a:t>
            </a:r>
            <a:r>
              <a:rPr lang="en-US" dirty="0"/>
              <a:t> </a:t>
            </a:r>
            <a:r>
              <a:rPr lang="en-US" dirty="0" err="1"/>
              <a:t>vakayı</a:t>
            </a:r>
            <a:r>
              <a:rPr lang="en-US" dirty="0"/>
              <a:t> </a:t>
            </a:r>
            <a:r>
              <a:rPr lang="en-US" dirty="0" err="1"/>
              <a:t>değerlendirdikten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, </a:t>
            </a:r>
            <a:r>
              <a:rPr lang="en-US" dirty="0" err="1"/>
              <a:t>olası</a:t>
            </a:r>
            <a:r>
              <a:rPr lang="en-US" dirty="0"/>
              <a:t> </a:t>
            </a:r>
            <a:r>
              <a:rPr lang="en-US" dirty="0" err="1"/>
              <a:t>vaka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vakayı</a:t>
            </a:r>
            <a:r>
              <a:rPr lang="en-US" dirty="0"/>
              <a:t> 112’ ye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</a:t>
            </a:r>
            <a:endParaRPr lang="tr-TR" dirty="0"/>
          </a:p>
          <a:p>
            <a:pPr lvl="0">
              <a:lnSpc>
                <a:spcPct val="120000"/>
              </a:lnSpc>
            </a:pPr>
            <a:r>
              <a:rPr lang="en-US" dirty="0" err="1"/>
              <a:t>Vaka</a:t>
            </a:r>
            <a:r>
              <a:rPr lang="en-US" dirty="0"/>
              <a:t>, 112 </a:t>
            </a:r>
            <a:r>
              <a:rPr lang="en-US" dirty="0" err="1"/>
              <a:t>vasıtasıyla</a:t>
            </a:r>
            <a:r>
              <a:rPr lang="en-US" dirty="0"/>
              <a:t> </a:t>
            </a:r>
            <a:r>
              <a:rPr lang="en-US" dirty="0" err="1"/>
              <a:t>multidisipliner</a:t>
            </a:r>
            <a:r>
              <a:rPr lang="en-US" dirty="0"/>
              <a:t> </a:t>
            </a:r>
            <a:r>
              <a:rPr lang="en-US" dirty="0" err="1"/>
              <a:t>şartlara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hastanelere</a:t>
            </a:r>
            <a:r>
              <a:rPr lang="en-US" dirty="0"/>
              <a:t> transfer </a:t>
            </a:r>
            <a:r>
              <a:rPr lang="en-US" dirty="0" err="1"/>
              <a:t>edilir</a:t>
            </a:r>
            <a:r>
              <a:rPr lang="en-US" dirty="0"/>
              <a:t>.</a:t>
            </a:r>
            <a:endParaRPr lang="tr-TR" dirty="0"/>
          </a:p>
          <a:p>
            <a:pPr lvl="0">
              <a:lnSpc>
                <a:spcPct val="120000"/>
              </a:lnSpc>
            </a:pPr>
            <a:r>
              <a:rPr lang="en-US" dirty="0"/>
              <a:t>Hasta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Olası</a:t>
            </a:r>
            <a:r>
              <a:rPr lang="en-US" dirty="0"/>
              <a:t> </a:t>
            </a:r>
            <a:r>
              <a:rPr lang="en-US" dirty="0" err="1"/>
              <a:t>Vaka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Algoritması</a:t>
            </a:r>
            <a:r>
              <a:rPr lang="tr-TR" dirty="0"/>
              <a:t>’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yönetilir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2402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0529" y="0"/>
            <a:ext cx="10244528" cy="1151042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u="sng" dirty="0" err="1"/>
              <a:t>Olas</a:t>
            </a:r>
            <a:r>
              <a:rPr lang="tr-TR" u="sng" dirty="0"/>
              <a:t>ı</a:t>
            </a:r>
            <a:r>
              <a:rPr lang="en-US" u="sng" dirty="0"/>
              <a:t> </a:t>
            </a:r>
            <a:r>
              <a:rPr lang="en-US" u="sng" dirty="0" err="1"/>
              <a:t>Vaka</a:t>
            </a:r>
            <a:r>
              <a:rPr lang="en-US" u="sng" dirty="0"/>
              <a:t> Tan</a:t>
            </a:r>
            <a:r>
              <a:rPr lang="tr-TR" u="sng" dirty="0"/>
              <a:t>ı</a:t>
            </a:r>
            <a:r>
              <a:rPr lang="en-US" u="sng" dirty="0"/>
              <a:t>m</a:t>
            </a:r>
            <a:r>
              <a:rPr lang="tr-TR" u="sng" dirty="0"/>
              <a:t>ı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Uyan</a:t>
            </a:r>
            <a:r>
              <a:rPr lang="en-US" u="sng" dirty="0"/>
              <a:t> Hasta</a:t>
            </a:r>
            <a:r>
              <a:rPr lang="tr-TR" u="sng" dirty="0"/>
              <a:t/>
            </a:r>
            <a:br>
              <a:rPr lang="tr-TR" u="sng" dirty="0"/>
            </a:br>
            <a:r>
              <a:rPr lang="en-US" u="sng" dirty="0" err="1"/>
              <a:t>Havalimanında</a:t>
            </a:r>
            <a:r>
              <a:rPr lang="en-US" u="sng" dirty="0"/>
              <a:t> </a:t>
            </a:r>
            <a:r>
              <a:rPr lang="tr-TR" u="sng" dirty="0"/>
              <a:t>S</a:t>
            </a:r>
            <a:r>
              <a:rPr lang="en-US" u="sng" dirty="0" err="1"/>
              <a:t>aptanırsa</a:t>
            </a:r>
            <a:endParaRPr lang="tr-TR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0628" y="1514007"/>
            <a:ext cx="12061371" cy="509665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2400" dirty="0" err="1"/>
              <a:t>Epidemik</a:t>
            </a:r>
            <a:r>
              <a:rPr lang="en-US" sz="2400" dirty="0"/>
              <a:t> </a:t>
            </a:r>
            <a:r>
              <a:rPr lang="en-US" sz="2400" dirty="0" err="1"/>
              <a:t>Bölge’den</a:t>
            </a:r>
            <a:r>
              <a:rPr lang="en-US" sz="2400" dirty="0"/>
              <a:t> </a:t>
            </a:r>
            <a:r>
              <a:rPr lang="en-US" sz="2400" dirty="0" err="1"/>
              <a:t>gelen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yolcular</a:t>
            </a:r>
            <a:r>
              <a:rPr lang="tr-TR" sz="2400" dirty="0"/>
              <a:t> </a:t>
            </a:r>
            <a:r>
              <a:rPr lang="en-US" sz="2400" dirty="0" err="1"/>
              <a:t>termal</a:t>
            </a:r>
            <a:r>
              <a:rPr lang="en-US" sz="2400" dirty="0"/>
              <a:t> </a:t>
            </a:r>
            <a:r>
              <a:rPr lang="en-US" sz="2400" dirty="0" err="1"/>
              <a:t>kamera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sitemi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kapıdan</a:t>
            </a:r>
            <a:r>
              <a:rPr lang="en-US" sz="2400" dirty="0"/>
              <a:t> </a:t>
            </a:r>
            <a:r>
              <a:rPr lang="en-US" sz="2400" dirty="0" err="1"/>
              <a:t>kabul</a:t>
            </a:r>
            <a:r>
              <a:rPr lang="en-US" sz="2400" dirty="0"/>
              <a:t> </a:t>
            </a:r>
            <a:r>
              <a:rPr lang="en-US" sz="2400" dirty="0" err="1"/>
              <a:t>edilmeli</a:t>
            </a:r>
            <a:endParaRPr lang="tr-TR" sz="2400" dirty="0"/>
          </a:p>
          <a:p>
            <a:pPr lvl="0">
              <a:lnSpc>
                <a:spcPct val="120000"/>
              </a:lnSpc>
            </a:pPr>
            <a:r>
              <a:rPr lang="en-US" sz="2400" dirty="0" err="1"/>
              <a:t>Termal</a:t>
            </a:r>
            <a:r>
              <a:rPr lang="en-US" sz="2400" dirty="0"/>
              <a:t> </a:t>
            </a:r>
            <a:r>
              <a:rPr lang="en-US" sz="2400" dirty="0" err="1"/>
              <a:t>kamera</a:t>
            </a:r>
            <a:r>
              <a:rPr lang="en-US" sz="2400" dirty="0"/>
              <a:t> </a:t>
            </a:r>
            <a:r>
              <a:rPr lang="en-US" sz="2400" dirty="0" err="1"/>
              <a:t>başında</a:t>
            </a:r>
            <a:r>
              <a:rPr lang="en-US" sz="2400" dirty="0"/>
              <a:t> en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eğitimli</a:t>
            </a:r>
            <a:r>
              <a:rPr lang="en-US" sz="2400" dirty="0"/>
              <a:t>, </a:t>
            </a:r>
            <a:r>
              <a:rPr lang="en-US" sz="2400" dirty="0" err="1"/>
              <a:t>tıbbi</a:t>
            </a:r>
            <a:r>
              <a:rPr lang="en-US" sz="2400" dirty="0"/>
              <a:t> </a:t>
            </a:r>
            <a:r>
              <a:rPr lang="en-US" sz="2400" dirty="0" err="1"/>
              <a:t>maskesi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gözlüğü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personel</a:t>
            </a:r>
            <a:r>
              <a:rPr lang="en-US" sz="2400" dirty="0"/>
              <a:t> </a:t>
            </a:r>
            <a:r>
              <a:rPr lang="en-US" sz="2400" dirty="0" err="1"/>
              <a:t>bulunmalı</a:t>
            </a:r>
            <a:r>
              <a:rPr lang="en-US" sz="2400" dirty="0"/>
              <a:t> </a:t>
            </a:r>
            <a:endParaRPr lang="tr-TR" sz="2400" dirty="0"/>
          </a:p>
          <a:p>
            <a:pPr lvl="0">
              <a:lnSpc>
                <a:spcPct val="120000"/>
              </a:lnSpc>
            </a:pPr>
            <a:r>
              <a:rPr lang="en-US" sz="2400" dirty="0" err="1"/>
              <a:t>Ateş</a:t>
            </a:r>
            <a:r>
              <a:rPr lang="en-US" sz="2400" dirty="0"/>
              <a:t> </a:t>
            </a:r>
            <a:r>
              <a:rPr lang="tr-TR" sz="2400" dirty="0">
                <a:sym typeface="Wingdings" panose="05000000000000000000" pitchFamily="2" charset="2"/>
              </a:rPr>
              <a:t> K</a:t>
            </a:r>
            <a:r>
              <a:rPr lang="en-US" sz="2400" dirty="0" err="1"/>
              <a:t>işiye</a:t>
            </a:r>
            <a:r>
              <a:rPr lang="en-US" sz="2400" dirty="0"/>
              <a:t> </a:t>
            </a:r>
            <a:r>
              <a:rPr lang="en-US" sz="2400" dirty="0" err="1"/>
              <a:t>tıbbi</a:t>
            </a:r>
            <a:r>
              <a:rPr lang="en-US" sz="2400" dirty="0"/>
              <a:t> </a:t>
            </a:r>
            <a:r>
              <a:rPr lang="en-US" sz="2400" dirty="0" err="1"/>
              <a:t>maske</a:t>
            </a:r>
            <a:r>
              <a:rPr lang="en-US" sz="2400" dirty="0"/>
              <a:t> </a:t>
            </a:r>
            <a:r>
              <a:rPr lang="en-US" sz="2400" dirty="0" err="1"/>
              <a:t>takıl</a:t>
            </a:r>
            <a:r>
              <a:rPr lang="tr-TR" sz="2400" dirty="0" err="1"/>
              <a:t>ır</a:t>
            </a:r>
            <a:r>
              <a:rPr lang="tr-TR" sz="2400" dirty="0"/>
              <a:t> </a:t>
            </a:r>
            <a:r>
              <a:rPr lang="tr-TR" sz="2400" dirty="0">
                <a:sym typeface="Wingdings" panose="05000000000000000000" pitchFamily="2" charset="2"/>
              </a:rPr>
              <a:t> H</a:t>
            </a:r>
            <a:r>
              <a:rPr lang="en-US" sz="2400" dirty="0" err="1"/>
              <a:t>avalimanı</a:t>
            </a:r>
            <a:r>
              <a:rPr lang="tr-TR" sz="2400" dirty="0"/>
              <a:t> </a:t>
            </a:r>
            <a:r>
              <a:rPr lang="en-US" sz="2400" dirty="0" err="1"/>
              <a:t>Sağlık</a:t>
            </a:r>
            <a:r>
              <a:rPr lang="en-US" sz="2400" dirty="0"/>
              <a:t> </a:t>
            </a:r>
            <a:r>
              <a:rPr lang="en-US" sz="2400" dirty="0" err="1"/>
              <a:t>Denetleme</a:t>
            </a:r>
            <a:r>
              <a:rPr lang="en-US" sz="2400" dirty="0"/>
              <a:t> </a:t>
            </a:r>
            <a:r>
              <a:rPr lang="en-US" sz="2400" dirty="0" err="1"/>
              <a:t>Merkezine</a:t>
            </a:r>
            <a:r>
              <a:rPr lang="tr-TR" sz="2400" dirty="0"/>
              <a:t> </a:t>
            </a:r>
            <a:r>
              <a:rPr lang="tr-TR" sz="2400" dirty="0">
                <a:sym typeface="Wingdings" panose="05000000000000000000" pitchFamily="2" charset="2"/>
              </a:rPr>
              <a:t> M</a:t>
            </a:r>
            <a:r>
              <a:rPr lang="en-US" sz="2400" dirty="0" err="1"/>
              <a:t>uayene</a:t>
            </a:r>
            <a:endParaRPr lang="tr-TR" sz="2400" dirty="0"/>
          </a:p>
          <a:p>
            <a:pPr>
              <a:lnSpc>
                <a:spcPct val="120000"/>
              </a:lnSpc>
            </a:pPr>
            <a:r>
              <a:rPr lang="en-US" sz="2400" dirty="0" err="1"/>
              <a:t>Alanda</a:t>
            </a:r>
            <a:r>
              <a:rPr lang="en-US" sz="2400" dirty="0"/>
              <a:t> </a:t>
            </a:r>
            <a:r>
              <a:rPr lang="en-US" sz="2400" dirty="0" err="1"/>
              <a:t>şüpheli</a:t>
            </a:r>
            <a:r>
              <a:rPr lang="en-US" sz="2400" dirty="0"/>
              <a:t> </a:t>
            </a:r>
            <a:r>
              <a:rPr lang="en-US" sz="2400" dirty="0" err="1"/>
              <a:t>semptom</a:t>
            </a:r>
            <a:r>
              <a:rPr lang="en-US" sz="2400" dirty="0"/>
              <a:t> </a:t>
            </a:r>
            <a:r>
              <a:rPr lang="en-US" sz="2400" dirty="0" err="1"/>
              <a:t>gösteren</a:t>
            </a:r>
            <a:r>
              <a:rPr lang="en-US" sz="2400" dirty="0"/>
              <a:t> </a:t>
            </a:r>
            <a:r>
              <a:rPr lang="en-US" sz="2400" dirty="0" err="1"/>
              <a:t>yolcu</a:t>
            </a:r>
            <a:r>
              <a:rPr lang="en-US" sz="2400" dirty="0"/>
              <a:t> </a:t>
            </a:r>
            <a:r>
              <a:rPr lang="tr-TR" sz="2400" dirty="0">
                <a:sym typeface="Wingdings" panose="05000000000000000000" pitchFamily="2" charset="2"/>
              </a:rPr>
              <a:t> K</a:t>
            </a:r>
            <a:r>
              <a:rPr lang="en-US" sz="2400" dirty="0" err="1"/>
              <a:t>işiye</a:t>
            </a:r>
            <a:r>
              <a:rPr lang="en-US" sz="2400" dirty="0"/>
              <a:t> </a:t>
            </a:r>
            <a:r>
              <a:rPr lang="en-US" sz="2400" dirty="0" err="1"/>
              <a:t>tıbbi</a:t>
            </a:r>
            <a:r>
              <a:rPr lang="en-US" sz="2400" dirty="0"/>
              <a:t> </a:t>
            </a:r>
            <a:r>
              <a:rPr lang="en-US" sz="2400" dirty="0" err="1"/>
              <a:t>maske</a:t>
            </a:r>
            <a:r>
              <a:rPr lang="en-US" sz="2400" dirty="0"/>
              <a:t> </a:t>
            </a:r>
            <a:r>
              <a:rPr lang="en-US" sz="2400" dirty="0" err="1"/>
              <a:t>takıl</a:t>
            </a:r>
            <a:r>
              <a:rPr lang="tr-TR" sz="2400" dirty="0" err="1"/>
              <a:t>ır</a:t>
            </a:r>
            <a:r>
              <a:rPr lang="tr-TR" sz="2400" dirty="0"/>
              <a:t> </a:t>
            </a:r>
            <a:r>
              <a:rPr lang="tr-TR" sz="2400" dirty="0">
                <a:sym typeface="Wingdings" panose="05000000000000000000" pitchFamily="2" charset="2"/>
              </a:rPr>
              <a:t> H</a:t>
            </a:r>
            <a:r>
              <a:rPr lang="en-US" sz="2400" dirty="0" err="1"/>
              <a:t>avalimanı</a:t>
            </a:r>
            <a:r>
              <a:rPr lang="tr-TR" sz="2400" dirty="0"/>
              <a:t> </a:t>
            </a:r>
            <a:r>
              <a:rPr lang="en-US" sz="2400" dirty="0" err="1"/>
              <a:t>Sağlık</a:t>
            </a:r>
            <a:r>
              <a:rPr lang="en-US" sz="2400" dirty="0"/>
              <a:t> </a:t>
            </a:r>
            <a:r>
              <a:rPr lang="en-US" sz="2400" dirty="0" err="1"/>
              <a:t>Denetleme</a:t>
            </a:r>
            <a:r>
              <a:rPr lang="en-US" sz="2400" dirty="0"/>
              <a:t> </a:t>
            </a:r>
            <a:r>
              <a:rPr lang="en-US" sz="2400" dirty="0" err="1"/>
              <a:t>Merkezine</a:t>
            </a:r>
            <a:r>
              <a:rPr lang="tr-TR" sz="2400" dirty="0"/>
              <a:t> </a:t>
            </a:r>
            <a:r>
              <a:rPr lang="tr-TR" sz="2400" dirty="0">
                <a:sym typeface="Wingdings" panose="05000000000000000000" pitchFamily="2" charset="2"/>
              </a:rPr>
              <a:t> M</a:t>
            </a:r>
            <a:r>
              <a:rPr lang="en-US" sz="2400" dirty="0" err="1"/>
              <a:t>uayene</a:t>
            </a:r>
            <a:endParaRPr lang="tr-TR" sz="2400" dirty="0"/>
          </a:p>
          <a:p>
            <a:pPr lvl="0">
              <a:lnSpc>
                <a:spcPct val="120000"/>
              </a:lnSpc>
            </a:pPr>
            <a:r>
              <a:rPr lang="en-US" sz="2400" dirty="0" err="1"/>
              <a:t>Sağlık</a:t>
            </a:r>
            <a:r>
              <a:rPr lang="en-US" sz="2400" dirty="0"/>
              <a:t> </a:t>
            </a:r>
            <a:r>
              <a:rPr lang="en-US" sz="2400" dirty="0" err="1"/>
              <a:t>Denetleme</a:t>
            </a:r>
            <a:r>
              <a:rPr lang="en-US" sz="2400" dirty="0"/>
              <a:t> </a:t>
            </a:r>
            <a:r>
              <a:rPr lang="en-US" sz="2400" dirty="0" err="1"/>
              <a:t>Merkezine</a:t>
            </a:r>
            <a:r>
              <a:rPr lang="en-US" sz="2400" dirty="0"/>
              <a:t> </a:t>
            </a:r>
            <a:r>
              <a:rPr lang="en-US" sz="2400" dirty="0" err="1"/>
              <a:t>götürülen</a:t>
            </a:r>
            <a:r>
              <a:rPr lang="en-US" sz="2400" dirty="0"/>
              <a:t> </a:t>
            </a:r>
            <a:r>
              <a:rPr lang="en-US" sz="2400" dirty="0" err="1"/>
              <a:t>yolcular</a:t>
            </a:r>
            <a:r>
              <a:rPr lang="en-US" sz="2400" dirty="0"/>
              <a:t> </a:t>
            </a:r>
            <a:r>
              <a:rPr lang="en-US" sz="2400" dirty="0" err="1"/>
              <a:t>Sağlık</a:t>
            </a:r>
            <a:r>
              <a:rPr lang="en-US" sz="2400" dirty="0"/>
              <a:t> </a:t>
            </a:r>
            <a:r>
              <a:rPr lang="en-US" sz="2400" dirty="0" err="1"/>
              <a:t>Denetleme</a:t>
            </a:r>
            <a:r>
              <a:rPr lang="en-US" sz="2400" dirty="0"/>
              <a:t> </a:t>
            </a:r>
            <a:r>
              <a:rPr lang="en-US" sz="2400" dirty="0" err="1"/>
              <a:t>Merkezi</a:t>
            </a:r>
            <a:r>
              <a:rPr lang="en-US" sz="2400" dirty="0"/>
              <a:t> </a:t>
            </a:r>
            <a:r>
              <a:rPr lang="en-US" sz="2400" dirty="0" err="1"/>
              <a:t>personeli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değerlendirilir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48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E7697E98-04C0-499A-8A7E-B74BCAC1E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00" y="2359941"/>
            <a:ext cx="9144000" cy="2683370"/>
          </a:xfrm>
        </p:spPr>
        <p:txBody>
          <a:bodyPr/>
          <a:lstStyle/>
          <a:p>
            <a:r>
              <a:rPr lang="tr-TR" b="1" dirty="0">
                <a:latin typeface="Century Gothic" charset="0"/>
                <a:ea typeface="Century Gothic" charset="0"/>
                <a:cs typeface="Century Gothic" charset="0"/>
              </a:rPr>
              <a:t>2019-nCoV Hastalığı Rehberi ve Sunumu;</a:t>
            </a:r>
          </a:p>
          <a:p>
            <a:endParaRPr lang="tr-TR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tr-TR" b="1" dirty="0">
                <a:latin typeface="Century Gothic" charset="0"/>
                <a:ea typeface="Century Gothic" charset="0"/>
                <a:cs typeface="Century Gothic" charset="0"/>
              </a:rPr>
              <a:t>Yeni bilgiler eklendikçe güncellenmekte olup </a:t>
            </a:r>
          </a:p>
          <a:p>
            <a:endParaRPr lang="tr-TR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tr-TR" b="1" dirty="0">
                <a:latin typeface="Century Gothic" charset="0"/>
                <a:ea typeface="Century Gothic" charset="0"/>
                <a:cs typeface="Century Gothic" charset="0"/>
              </a:rPr>
              <a:t>HSGM </a:t>
            </a:r>
            <a:r>
              <a:rPr lang="tr-TR" b="1">
                <a:latin typeface="Century Gothic" charset="0"/>
                <a:ea typeface="Century Gothic" charset="0"/>
                <a:cs typeface="Century Gothic" charset="0"/>
              </a:rPr>
              <a:t>resmi web </a:t>
            </a:r>
            <a:r>
              <a:rPr lang="tr-TR" b="1" dirty="0">
                <a:latin typeface="Century Gothic" charset="0"/>
                <a:ea typeface="Century Gothic" charset="0"/>
                <a:cs typeface="Century Gothic" charset="0"/>
              </a:rPr>
              <a:t>sayfasından yayınlanmaktadır.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3869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5844" y="82447"/>
            <a:ext cx="10244528" cy="1151042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u="sng" dirty="0" err="1"/>
              <a:t>Olas</a:t>
            </a:r>
            <a:r>
              <a:rPr lang="tr-TR" u="sng" dirty="0"/>
              <a:t>ı</a:t>
            </a:r>
            <a:r>
              <a:rPr lang="en-US" u="sng" dirty="0"/>
              <a:t> </a:t>
            </a:r>
            <a:r>
              <a:rPr lang="en-US" u="sng" dirty="0" err="1"/>
              <a:t>Vaka</a:t>
            </a:r>
            <a:r>
              <a:rPr lang="en-US" u="sng" dirty="0"/>
              <a:t> Tan</a:t>
            </a:r>
            <a:r>
              <a:rPr lang="tr-TR" u="sng" dirty="0"/>
              <a:t>ı</a:t>
            </a:r>
            <a:r>
              <a:rPr lang="en-US" u="sng" dirty="0"/>
              <a:t>m</a:t>
            </a:r>
            <a:r>
              <a:rPr lang="tr-TR" u="sng" dirty="0"/>
              <a:t>ı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Uyan</a:t>
            </a:r>
            <a:r>
              <a:rPr lang="en-US" u="sng" dirty="0"/>
              <a:t> Hasta</a:t>
            </a:r>
            <a:r>
              <a:rPr lang="tr-TR" u="sng" dirty="0"/>
              <a:t/>
            </a:r>
            <a:br>
              <a:rPr lang="tr-TR" u="sng" dirty="0"/>
            </a:br>
            <a:r>
              <a:rPr lang="en-US" u="sng" dirty="0" err="1"/>
              <a:t>Havalimanında</a:t>
            </a:r>
            <a:r>
              <a:rPr lang="en-US" u="sng" dirty="0"/>
              <a:t> </a:t>
            </a:r>
            <a:r>
              <a:rPr lang="tr-TR" u="sng" dirty="0"/>
              <a:t>S</a:t>
            </a:r>
            <a:r>
              <a:rPr lang="en-US" u="sng" dirty="0" err="1"/>
              <a:t>aptanırsa</a:t>
            </a:r>
            <a:endParaRPr lang="tr-TR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3771" y="1706127"/>
            <a:ext cx="10478125" cy="3402767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2000" dirty="0" err="1"/>
              <a:t>Sağlık</a:t>
            </a:r>
            <a:r>
              <a:rPr lang="en-US" sz="2000" dirty="0"/>
              <a:t> </a:t>
            </a:r>
            <a:r>
              <a:rPr lang="en-US" sz="2000" dirty="0" err="1"/>
              <a:t>Denetleme</a:t>
            </a:r>
            <a:r>
              <a:rPr lang="en-US" sz="2000" dirty="0"/>
              <a:t> </a:t>
            </a:r>
            <a:r>
              <a:rPr lang="en-US" sz="2000" dirty="0" err="1"/>
              <a:t>Merkezi</a:t>
            </a:r>
            <a:r>
              <a:rPr lang="tr-TR" sz="2000" dirty="0"/>
              <a:t> </a:t>
            </a:r>
            <a:r>
              <a:rPr lang="tr-TR" sz="2000"/>
              <a:t>tarafından </a:t>
            </a:r>
            <a:r>
              <a:rPr lang="tr-TR" sz="2000" dirty="0"/>
              <a:t>d</a:t>
            </a:r>
            <a:r>
              <a:rPr lang="en-US" sz="2000"/>
              <a:t>eğerlendirilen</a:t>
            </a:r>
            <a:r>
              <a:rPr lang="en-US" sz="2000" dirty="0"/>
              <a:t> </a:t>
            </a:r>
            <a:r>
              <a:rPr lang="en-US" sz="2000" dirty="0" err="1"/>
              <a:t>yolculardan</a:t>
            </a:r>
            <a:r>
              <a:rPr lang="en-US" sz="2000" dirty="0"/>
              <a:t> </a:t>
            </a:r>
            <a:r>
              <a:rPr lang="en-US" sz="2000" b="1" u="sng" dirty="0" err="1"/>
              <a:t>olası</a:t>
            </a:r>
            <a:r>
              <a:rPr lang="en-US" sz="2000" b="1" u="sng" dirty="0"/>
              <a:t> </a:t>
            </a:r>
            <a:r>
              <a:rPr lang="en-US" sz="2000" b="1" u="sng" dirty="0" err="1"/>
              <a:t>vaka</a:t>
            </a:r>
            <a:r>
              <a:rPr lang="en-US" sz="2000" b="1" u="sng" dirty="0"/>
              <a:t> </a:t>
            </a:r>
            <a:r>
              <a:rPr lang="en-US" sz="2000" b="1" u="sng" dirty="0" err="1"/>
              <a:t>tanımına</a:t>
            </a:r>
            <a:r>
              <a:rPr lang="en-US" sz="2000" b="1" u="sng" dirty="0"/>
              <a:t> </a:t>
            </a:r>
            <a:r>
              <a:rPr lang="en-US" sz="2000" b="1" u="sng" dirty="0" err="1"/>
              <a:t>uymayan</a:t>
            </a:r>
            <a:r>
              <a:rPr lang="en-US" sz="2000" b="1" dirty="0"/>
              <a:t> </a:t>
            </a:r>
            <a:r>
              <a:rPr lang="en-US" sz="2000" dirty="0" err="1"/>
              <a:t>yolcuların</a:t>
            </a:r>
            <a:r>
              <a:rPr lang="tr-TR" sz="2000" dirty="0"/>
              <a:t>;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tr-TR" sz="2000" dirty="0"/>
              <a:t>	İ</a:t>
            </a:r>
            <a:r>
              <a:rPr lang="en-US" sz="2000" dirty="0" err="1"/>
              <a:t>letişim</a:t>
            </a:r>
            <a:r>
              <a:rPr lang="en-US" sz="2000" dirty="0"/>
              <a:t> </a:t>
            </a:r>
            <a:r>
              <a:rPr lang="en-US" sz="2000" dirty="0" err="1"/>
              <a:t>bilgileri</a:t>
            </a:r>
            <a:r>
              <a:rPr lang="en-US" sz="2000" dirty="0"/>
              <a:t> </a:t>
            </a:r>
            <a:r>
              <a:rPr lang="en-US" sz="2000" dirty="0" err="1"/>
              <a:t>kaydedilmeli</a:t>
            </a:r>
            <a:r>
              <a:rPr lang="en-US" sz="2000" dirty="0"/>
              <a:t>, </a:t>
            </a:r>
            <a:endParaRPr lang="tr-TR" sz="2000" dirty="0"/>
          </a:p>
          <a:p>
            <a:pPr marL="0" lvl="0" indent="0">
              <a:lnSpc>
                <a:spcPct val="120000"/>
              </a:lnSpc>
              <a:buNone/>
            </a:pPr>
            <a:r>
              <a:rPr lang="tr-TR" sz="2000" dirty="0"/>
              <a:t>	</a:t>
            </a:r>
            <a:r>
              <a:rPr lang="en-US" sz="2000" dirty="0" err="1"/>
              <a:t>Sağlık</a:t>
            </a:r>
            <a:r>
              <a:rPr lang="en-US" sz="2000" dirty="0"/>
              <a:t> </a:t>
            </a:r>
            <a:r>
              <a:rPr lang="en-US" sz="2000" dirty="0" err="1"/>
              <a:t>Bakanlığı</a:t>
            </a:r>
            <a:r>
              <a:rPr lang="en-US" sz="2000" dirty="0"/>
              <a:t> </a:t>
            </a:r>
            <a:r>
              <a:rPr lang="en-US" sz="2000" dirty="0" err="1"/>
              <a:t>tarafından</a:t>
            </a:r>
            <a:r>
              <a:rPr lang="en-US" sz="2000" dirty="0"/>
              <a:t> </a:t>
            </a:r>
            <a:r>
              <a:rPr lang="en-US" sz="2000" dirty="0" err="1"/>
              <a:t>aksi</a:t>
            </a:r>
            <a:r>
              <a:rPr lang="en-US" sz="2000" dirty="0"/>
              <a:t> </a:t>
            </a:r>
            <a:r>
              <a:rPr lang="en-US" sz="2000" dirty="0" err="1"/>
              <a:t>bildirilene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sürüntü</a:t>
            </a:r>
            <a:r>
              <a:rPr lang="en-US" sz="2000" dirty="0"/>
              <a:t> </a:t>
            </a:r>
            <a:r>
              <a:rPr lang="en-US" sz="2000" dirty="0" err="1"/>
              <a:t>örneği</a:t>
            </a:r>
            <a:r>
              <a:rPr lang="en-US" sz="2000" dirty="0"/>
              <a:t> </a:t>
            </a:r>
            <a:r>
              <a:rPr lang="en-US" sz="2000" dirty="0" err="1"/>
              <a:t>alınmalı</a:t>
            </a:r>
            <a:endParaRPr lang="tr-TR" sz="2000" dirty="0"/>
          </a:p>
          <a:p>
            <a:pPr marL="0" lvl="0" indent="0">
              <a:lnSpc>
                <a:spcPct val="120000"/>
              </a:lnSpc>
              <a:buNone/>
            </a:pPr>
            <a:r>
              <a:rPr lang="tr-TR" sz="2000" dirty="0"/>
              <a:t>	K</a:t>
            </a:r>
            <a:r>
              <a:rPr lang="en-US" sz="2000" dirty="0" err="1"/>
              <a:t>işiler</a:t>
            </a:r>
            <a:r>
              <a:rPr lang="en-US" sz="2000" dirty="0"/>
              <a:t> </a:t>
            </a:r>
            <a:r>
              <a:rPr lang="en-US" sz="2000" dirty="0" err="1"/>
              <a:t>hastalık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semptom</a:t>
            </a:r>
            <a:r>
              <a:rPr lang="en-US" sz="2000" dirty="0"/>
              <a:t> </a:t>
            </a:r>
            <a:r>
              <a:rPr lang="en-US" sz="2000" dirty="0" err="1"/>
              <a:t>takibi</a:t>
            </a:r>
            <a:r>
              <a:rPr lang="en-US" sz="2000" dirty="0"/>
              <a:t> </a:t>
            </a:r>
            <a:r>
              <a:rPr lang="en-US" sz="2000" dirty="0" err="1"/>
              <a:t>açısından</a:t>
            </a:r>
            <a:r>
              <a:rPr lang="en-US" sz="2000" dirty="0"/>
              <a:t> </a:t>
            </a:r>
            <a:r>
              <a:rPr lang="en-US" sz="2000" dirty="0" err="1"/>
              <a:t>bilgilendirilmeli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77280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8252" y="91778"/>
            <a:ext cx="9935547" cy="1151042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u="sng" dirty="0" err="1"/>
              <a:t>Olas</a:t>
            </a:r>
            <a:r>
              <a:rPr lang="tr-TR" u="sng" dirty="0"/>
              <a:t>ı</a:t>
            </a:r>
            <a:r>
              <a:rPr lang="en-US" u="sng" dirty="0"/>
              <a:t> </a:t>
            </a:r>
            <a:r>
              <a:rPr lang="en-US" u="sng" dirty="0" err="1"/>
              <a:t>Vaka</a:t>
            </a:r>
            <a:r>
              <a:rPr lang="en-US" u="sng" dirty="0"/>
              <a:t> Tan</a:t>
            </a:r>
            <a:r>
              <a:rPr lang="tr-TR" u="sng" dirty="0"/>
              <a:t>ı</a:t>
            </a:r>
            <a:r>
              <a:rPr lang="en-US" u="sng" dirty="0"/>
              <a:t>m</a:t>
            </a:r>
            <a:r>
              <a:rPr lang="tr-TR" u="sng" dirty="0"/>
              <a:t>ı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Uyan</a:t>
            </a:r>
            <a:r>
              <a:rPr lang="en-US" u="sng" dirty="0"/>
              <a:t> Hasta</a:t>
            </a:r>
            <a:r>
              <a:rPr lang="tr-TR" u="sng" dirty="0"/>
              <a:t/>
            </a:r>
            <a:br>
              <a:rPr lang="tr-TR" u="sng" dirty="0"/>
            </a:br>
            <a:r>
              <a:rPr lang="en-US" u="sng" dirty="0" err="1"/>
              <a:t>Havalimanında</a:t>
            </a:r>
            <a:r>
              <a:rPr lang="en-US" u="sng" dirty="0"/>
              <a:t> </a:t>
            </a:r>
            <a:r>
              <a:rPr lang="tr-TR" u="sng" dirty="0"/>
              <a:t>S</a:t>
            </a:r>
            <a:r>
              <a:rPr lang="en-US" u="sng" dirty="0" err="1"/>
              <a:t>aptanırsa</a:t>
            </a:r>
            <a:endParaRPr lang="tr-TR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5536" y="1545517"/>
            <a:ext cx="12192000" cy="509665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2800" dirty="0" err="1"/>
              <a:t>Değerlendirilen</a:t>
            </a:r>
            <a:r>
              <a:rPr lang="en-US" sz="2800" dirty="0"/>
              <a:t> </a:t>
            </a:r>
            <a:r>
              <a:rPr lang="en-US" sz="2800" dirty="0" err="1"/>
              <a:t>yolculardan</a:t>
            </a:r>
            <a:r>
              <a:rPr lang="en-US" sz="2800" dirty="0"/>
              <a:t> </a:t>
            </a:r>
            <a:r>
              <a:rPr lang="en-US" sz="2800" b="1" u="sng" dirty="0" err="1"/>
              <a:t>olası</a:t>
            </a:r>
            <a:r>
              <a:rPr lang="en-US" sz="2800" b="1" u="sng" dirty="0"/>
              <a:t> </a:t>
            </a:r>
            <a:r>
              <a:rPr lang="en-US" sz="2800" b="1" u="sng" dirty="0" err="1"/>
              <a:t>vaka</a:t>
            </a:r>
            <a:r>
              <a:rPr lang="en-US" sz="2800" b="1" u="sng" dirty="0"/>
              <a:t> </a:t>
            </a:r>
            <a:r>
              <a:rPr lang="en-US" sz="2800" b="1" u="sng" dirty="0" err="1"/>
              <a:t>tanımına</a:t>
            </a:r>
            <a:r>
              <a:rPr lang="en-US" sz="2800" b="1" u="sng" dirty="0"/>
              <a:t> </a:t>
            </a:r>
            <a:r>
              <a:rPr lang="en-US" sz="2800" b="1" u="sng" dirty="0" err="1"/>
              <a:t>uyan</a:t>
            </a:r>
            <a:r>
              <a:rPr lang="en-US" sz="2800" b="1" dirty="0"/>
              <a:t> </a:t>
            </a:r>
            <a:r>
              <a:rPr lang="en-US" sz="2800" b="1" dirty="0" err="1"/>
              <a:t>yolcuların</a:t>
            </a:r>
            <a:r>
              <a:rPr lang="en-US" sz="2800" dirty="0"/>
              <a:t>,</a:t>
            </a:r>
            <a:endParaRPr lang="tr-TR" sz="28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İl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Sağlık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Müdürlüğü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112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komuta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merkezine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verilmeli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Sağlık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Hizmetleri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aracılığıyla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hastaneye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nakli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sağlanmalı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Olası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112’ ye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teslim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edilmeli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vasıtasıyla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olanakları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multidisipliner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şartlara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sahip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hastanelere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(Dal hastanesi olmayan tüm hastaneler)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transfer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Takip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Algoritmasına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yönetilir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sonucu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İl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Sağlık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Müdürlüğü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Bulaşıcı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Hastalıklar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tarafından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Sağlık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Denetleme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Merkezine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bildirilir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34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8BEEFFC-066C-48CE-B671-E9EC5D81C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8" t="6230" r="59773" b="6838"/>
          <a:stretch/>
        </p:blipFill>
        <p:spPr>
          <a:xfrm rot="19954005">
            <a:off x="2629312" y="218769"/>
            <a:ext cx="6145497" cy="6864863"/>
          </a:xfrm>
          <a:prstGeom prst="rect">
            <a:avLst/>
          </a:prstGeo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xmlns="" id="{56AD016F-7A27-43CB-88C2-C737A1C7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457" y="352598"/>
            <a:ext cx="3961491" cy="701337"/>
          </a:xfrm>
        </p:spPr>
        <p:txBody>
          <a:bodyPr/>
          <a:lstStyle/>
          <a:p>
            <a:r>
              <a:rPr lang="tr-TR" dirty="0"/>
              <a:t>Vaka Bilgi Formu</a:t>
            </a:r>
          </a:p>
        </p:txBody>
      </p:sp>
    </p:spTree>
    <p:extLst>
      <p:ext uri="{BB962C8B-B14F-4D97-AF65-F5344CB8AC3E}">
        <p14:creationId xmlns:p14="http://schemas.microsoft.com/office/powerpoint/2010/main" val="1803582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9272" y="2458387"/>
            <a:ext cx="8784236" cy="701337"/>
          </a:xfrm>
        </p:spPr>
        <p:txBody>
          <a:bodyPr/>
          <a:lstStyle/>
          <a:p>
            <a:pPr algn="ctr"/>
            <a:r>
              <a:rPr lang="en-US" dirty="0">
                <a:ea typeface="Times New Roman" panose="02020603050405020304" pitchFamily="18" charset="0"/>
              </a:rPr>
              <a:t>NUMUNE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2316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9193" y="963536"/>
            <a:ext cx="10244528" cy="701337"/>
          </a:xfrm>
        </p:spPr>
        <p:txBody>
          <a:bodyPr>
            <a:normAutofit/>
          </a:bodyPr>
          <a:lstStyle/>
          <a:p>
            <a:r>
              <a:rPr lang="en-US" dirty="0" err="1"/>
              <a:t>Numune</a:t>
            </a:r>
            <a:r>
              <a:rPr lang="en-US" dirty="0"/>
              <a:t> </a:t>
            </a:r>
            <a:r>
              <a:rPr lang="tr-TR" dirty="0"/>
              <a:t>A</a:t>
            </a:r>
            <a:r>
              <a:rPr lang="en-US" dirty="0" err="1"/>
              <a:t>lınması</a:t>
            </a:r>
            <a:r>
              <a:rPr lang="en-US" dirty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Alt </a:t>
            </a:r>
            <a:r>
              <a:rPr lang="en-US" sz="2400" dirty="0" err="1"/>
              <a:t>solunum</a:t>
            </a:r>
            <a:r>
              <a:rPr lang="en-US" sz="2400" dirty="0"/>
              <a:t> </a:t>
            </a:r>
            <a:r>
              <a:rPr lang="en-US" sz="2400" dirty="0" err="1"/>
              <a:t>yollarından</a:t>
            </a:r>
            <a:r>
              <a:rPr lang="en-US" sz="2400" dirty="0"/>
              <a:t> </a:t>
            </a:r>
            <a:r>
              <a:rPr lang="en-US" sz="2400" b="1" dirty="0" err="1"/>
              <a:t>trakeal</a:t>
            </a:r>
            <a:r>
              <a:rPr lang="en-US" sz="2400" b="1" dirty="0"/>
              <a:t> </a:t>
            </a:r>
            <a:r>
              <a:rPr lang="en-US" sz="2400" b="1" dirty="0" err="1"/>
              <a:t>aspirat</a:t>
            </a:r>
            <a:r>
              <a:rPr lang="en-US" sz="2400" b="1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b="1" dirty="0" err="1"/>
              <a:t>bronkoskopik</a:t>
            </a:r>
            <a:r>
              <a:rPr lang="en-US" sz="2400" b="1" dirty="0"/>
              <a:t> </a:t>
            </a:r>
            <a:r>
              <a:rPr lang="en-US" sz="2400" b="1" dirty="0" err="1"/>
              <a:t>örnekler</a:t>
            </a:r>
            <a:r>
              <a:rPr lang="en-US" sz="2400" b="1" dirty="0"/>
              <a:t> </a:t>
            </a:r>
            <a:r>
              <a:rPr lang="en-US" sz="2400" dirty="0" err="1"/>
              <a:t>tercih</a:t>
            </a:r>
            <a:r>
              <a:rPr lang="en-US" sz="2400" dirty="0"/>
              <a:t> </a:t>
            </a:r>
            <a:r>
              <a:rPr lang="en-US" sz="2400" dirty="0" err="1"/>
              <a:t>edilmeli</a:t>
            </a:r>
            <a:r>
              <a:rPr lang="en-US" sz="2400" dirty="0"/>
              <a:t> </a:t>
            </a:r>
            <a:endParaRPr lang="tr-TR" sz="2400" dirty="0"/>
          </a:p>
          <a:p>
            <a:r>
              <a:rPr lang="en-US" sz="2400" dirty="0"/>
              <a:t>Alt </a:t>
            </a:r>
            <a:r>
              <a:rPr lang="en-US" sz="2400" dirty="0" err="1"/>
              <a:t>solunum</a:t>
            </a:r>
            <a:r>
              <a:rPr lang="en-US" sz="2400" dirty="0"/>
              <a:t> </a:t>
            </a:r>
            <a:r>
              <a:rPr lang="en-US" sz="2400" dirty="0" err="1"/>
              <a:t>yollarından</a:t>
            </a:r>
            <a:r>
              <a:rPr lang="en-US" sz="2400" dirty="0"/>
              <a:t> </a:t>
            </a:r>
            <a:r>
              <a:rPr lang="en-US" sz="2400" dirty="0" err="1"/>
              <a:t>alınamadığı</a:t>
            </a:r>
            <a:r>
              <a:rPr lang="en-US" sz="2400" dirty="0"/>
              <a:t> </a:t>
            </a:r>
            <a:r>
              <a:rPr lang="en-US" sz="2400" dirty="0" err="1"/>
              <a:t>durumlarda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alt </a:t>
            </a:r>
            <a:r>
              <a:rPr lang="en-US" sz="2400" dirty="0" err="1"/>
              <a:t>solunum</a:t>
            </a:r>
            <a:r>
              <a:rPr lang="en-US" sz="2400" dirty="0"/>
              <a:t> </a:t>
            </a:r>
            <a:r>
              <a:rPr lang="en-US" sz="2400" dirty="0" err="1"/>
              <a:t>yolu</a:t>
            </a:r>
            <a:r>
              <a:rPr lang="en-US" sz="2400" dirty="0"/>
              <a:t> </a:t>
            </a:r>
            <a:r>
              <a:rPr lang="en-US" sz="2400" dirty="0" err="1"/>
              <a:t>semptomları</a:t>
            </a:r>
            <a:r>
              <a:rPr lang="en-US" sz="2400" dirty="0"/>
              <a:t> </a:t>
            </a:r>
            <a:r>
              <a:rPr lang="en-US" sz="2400" dirty="0" err="1"/>
              <a:t>olmayan</a:t>
            </a:r>
            <a:r>
              <a:rPr lang="en-US" sz="2400" dirty="0"/>
              <a:t> </a:t>
            </a:r>
            <a:r>
              <a:rPr lang="en-US" sz="2400" dirty="0" err="1"/>
              <a:t>vakalardan</a:t>
            </a:r>
            <a:r>
              <a:rPr lang="en-US" sz="2400" dirty="0"/>
              <a:t> </a:t>
            </a:r>
            <a:r>
              <a:rPr lang="en-US" sz="2400" b="1" dirty="0" err="1"/>
              <a:t>nazofaringeal</a:t>
            </a:r>
            <a:r>
              <a:rPr lang="en-US" sz="2400" b="1" dirty="0"/>
              <a:t> </a:t>
            </a:r>
            <a:r>
              <a:rPr lang="en-US" sz="2400" b="1" dirty="0" err="1"/>
              <a:t>yıkama</a:t>
            </a:r>
            <a:r>
              <a:rPr lang="en-US" sz="2400" b="1" dirty="0"/>
              <a:t> </a:t>
            </a:r>
            <a:r>
              <a:rPr lang="en-US" sz="2400" b="1" dirty="0" err="1"/>
              <a:t>örneği</a:t>
            </a:r>
            <a:r>
              <a:rPr lang="en-US" sz="2400" b="1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da </a:t>
            </a:r>
            <a:r>
              <a:rPr lang="en-US" sz="2400" b="1" dirty="0" err="1"/>
              <a:t>nazofaringeal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orofaringeal</a:t>
            </a:r>
            <a:r>
              <a:rPr lang="en-US" sz="2400" b="1" dirty="0"/>
              <a:t> </a:t>
            </a:r>
            <a:r>
              <a:rPr lang="en-US" sz="2400" b="1" dirty="0" err="1"/>
              <a:t>sürüntü</a:t>
            </a:r>
            <a:r>
              <a:rPr lang="en-US" sz="2400" b="1" dirty="0"/>
              <a:t> </a:t>
            </a:r>
            <a:r>
              <a:rPr lang="en-US" sz="2400" dirty="0" err="1"/>
              <a:t>birlikte</a:t>
            </a:r>
            <a:r>
              <a:rPr lang="en-US" sz="2400" dirty="0"/>
              <a:t> </a:t>
            </a:r>
            <a:r>
              <a:rPr lang="en-US" sz="2400" dirty="0" err="1"/>
              <a:t>gönderilmelidir</a:t>
            </a:r>
            <a:r>
              <a:rPr lang="en-US" sz="2400" dirty="0"/>
              <a:t>.</a:t>
            </a:r>
            <a:endParaRPr lang="tr-TR" sz="2400" dirty="0"/>
          </a:p>
        </p:txBody>
      </p:sp>
      <p:pic>
        <p:nvPicPr>
          <p:cNvPr id="4" name="İçerik Yer Tutucusu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570"/>
            <a:ext cx="3387777" cy="315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157" y="3702570"/>
            <a:ext cx="3294392" cy="31196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kdörtgen 5"/>
          <p:cNvSpPr/>
          <p:nvPr/>
        </p:nvSpPr>
        <p:spPr>
          <a:xfrm>
            <a:off x="1693888" y="6283960"/>
            <a:ext cx="3907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Boğaz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sürüntüsü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alınması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486368" y="6337715"/>
            <a:ext cx="3177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Burun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sürüntüsü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alınması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tr-T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95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İkinci </a:t>
            </a:r>
            <a:r>
              <a:rPr lang="en-US" dirty="0" err="1"/>
              <a:t>Numune</a:t>
            </a:r>
            <a:r>
              <a:rPr lang="en-US" dirty="0"/>
              <a:t> </a:t>
            </a:r>
            <a:r>
              <a:rPr lang="tr-TR" dirty="0" err="1"/>
              <a:t>A</a:t>
            </a:r>
            <a:r>
              <a:rPr lang="en-US" dirty="0" err="1"/>
              <a:t>lınması</a:t>
            </a:r>
            <a:r>
              <a:rPr lang="en-US" dirty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Özellikle</a:t>
            </a:r>
            <a:r>
              <a:rPr lang="en-US" sz="2400" dirty="0"/>
              <a:t> </a:t>
            </a:r>
            <a:r>
              <a:rPr lang="en-US" sz="2400" dirty="0" err="1"/>
              <a:t>Wuhan’dan</a:t>
            </a:r>
            <a:r>
              <a:rPr lang="en-US" sz="2400" dirty="0"/>
              <a:t> </a:t>
            </a:r>
            <a:r>
              <a:rPr lang="en-US" sz="2400" dirty="0" err="1"/>
              <a:t>gelen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Wuhan’da</a:t>
            </a:r>
            <a:r>
              <a:rPr lang="en-US" sz="2400" dirty="0"/>
              <a:t> </a:t>
            </a:r>
            <a:r>
              <a:rPr lang="en-US" sz="2400" dirty="0" err="1"/>
              <a:t>yaşayan</a:t>
            </a:r>
            <a:r>
              <a:rPr lang="en-US" sz="2400" dirty="0"/>
              <a:t> 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	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endParaRPr lang="tr-TR" sz="2400" dirty="0"/>
          </a:p>
          <a:p>
            <a:pPr marL="0" indent="0">
              <a:buNone/>
            </a:pPr>
            <a:r>
              <a:rPr lang="tr-TR" sz="2400" b="1" dirty="0" err="1"/>
              <a:t>E</a:t>
            </a:r>
            <a:r>
              <a:rPr lang="en-US" sz="2400" b="1" dirty="0" err="1"/>
              <a:t>nfeksiyon</a:t>
            </a:r>
            <a:r>
              <a:rPr lang="en-US" sz="2400" b="1" dirty="0"/>
              <a:t> </a:t>
            </a:r>
            <a:r>
              <a:rPr lang="en-US" sz="2400" b="1" dirty="0" err="1"/>
              <a:t>bulguları</a:t>
            </a:r>
            <a:r>
              <a:rPr lang="en-US" sz="2400" b="1" dirty="0"/>
              <a:t> </a:t>
            </a:r>
            <a:r>
              <a:rPr lang="en-US" sz="2400" b="1" dirty="0" err="1"/>
              <a:t>ağırlaşarak</a:t>
            </a:r>
            <a:r>
              <a:rPr lang="en-US" sz="2400" b="1" dirty="0"/>
              <a:t> </a:t>
            </a:r>
            <a:r>
              <a:rPr lang="en-US" sz="2400" b="1" dirty="0" err="1"/>
              <a:t>devam</a:t>
            </a:r>
            <a:r>
              <a:rPr lang="en-US" sz="2400" b="1" dirty="0"/>
              <a:t> </a:t>
            </a:r>
            <a:r>
              <a:rPr lang="en-US" sz="2400" b="1" dirty="0" err="1"/>
              <a:t>eden</a:t>
            </a:r>
            <a:r>
              <a:rPr lang="en-US" sz="2400" b="1" dirty="0"/>
              <a:t> </a:t>
            </a:r>
            <a:r>
              <a:rPr lang="en-US" sz="2400" b="1" dirty="0" err="1"/>
              <a:t>kişilerden</a:t>
            </a:r>
            <a:r>
              <a:rPr lang="tr-TR" sz="2400" b="1" dirty="0"/>
              <a:t>;</a:t>
            </a:r>
            <a:r>
              <a:rPr lang="en-US" sz="2400" b="1" dirty="0"/>
              <a:t> </a:t>
            </a:r>
            <a:endParaRPr lang="tr-TR" sz="2400" b="1" dirty="0"/>
          </a:p>
          <a:p>
            <a:pPr marL="0" indent="0">
              <a:buNone/>
            </a:pPr>
            <a:r>
              <a:rPr lang="tr-TR" sz="2400" dirty="0" err="1"/>
              <a:t>A</a:t>
            </a:r>
            <a:r>
              <a:rPr lang="en-US" sz="2400" dirty="0" err="1"/>
              <a:t>lınan</a:t>
            </a:r>
            <a:r>
              <a:rPr lang="en-US" sz="2400" dirty="0"/>
              <a:t> ilk </a:t>
            </a:r>
            <a:r>
              <a:rPr lang="en-US" sz="2400" dirty="0" err="1"/>
              <a:t>numunenin</a:t>
            </a:r>
            <a:r>
              <a:rPr lang="en-US" sz="2400" dirty="0"/>
              <a:t> </a:t>
            </a:r>
            <a:r>
              <a:rPr lang="en-US" sz="2400" dirty="0" err="1"/>
              <a:t>üst</a:t>
            </a:r>
            <a:r>
              <a:rPr lang="en-US" sz="2400" dirty="0"/>
              <a:t> </a:t>
            </a:r>
            <a:r>
              <a:rPr lang="en-US" sz="2400" dirty="0" err="1"/>
              <a:t>solunum</a:t>
            </a:r>
            <a:r>
              <a:rPr lang="en-US" sz="2400" dirty="0"/>
              <a:t> </a:t>
            </a:r>
            <a:r>
              <a:rPr lang="en-US" sz="2400" dirty="0" err="1"/>
              <a:t>yolu</a:t>
            </a:r>
            <a:r>
              <a:rPr lang="en-US" sz="2400" dirty="0"/>
              <a:t> </a:t>
            </a:r>
            <a:r>
              <a:rPr lang="en-US" sz="2400" dirty="0" err="1"/>
              <a:t>numunesi</a:t>
            </a:r>
            <a:r>
              <a:rPr lang="en-US" sz="2400" dirty="0"/>
              <a:t> </a:t>
            </a:r>
            <a:r>
              <a:rPr lang="en-US" sz="2400" dirty="0" err="1"/>
              <a:t>olması</a:t>
            </a:r>
            <a:endParaRPr lang="tr-TR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tr-TR" sz="2400" dirty="0"/>
              <a:t>	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T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sonucunun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</a:t>
            </a:r>
            <a:r>
              <a:rPr lang="en-US" sz="2400" dirty="0" err="1"/>
              <a:t>olması</a:t>
            </a:r>
            <a:r>
              <a:rPr lang="tr-TR" sz="2400" dirty="0"/>
              <a:t> durumunda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en-US" sz="2400" dirty="0"/>
              <a:t>2019-nCoV </a:t>
            </a:r>
            <a:r>
              <a:rPr lang="en-US" sz="2400" dirty="0" err="1"/>
              <a:t>enfeksiyonu</a:t>
            </a:r>
            <a:r>
              <a:rPr lang="en-US" sz="2400" dirty="0"/>
              <a:t> </a:t>
            </a:r>
            <a:r>
              <a:rPr lang="en-US" sz="2400" dirty="0" err="1"/>
              <a:t>şüphesi</a:t>
            </a:r>
            <a:r>
              <a:rPr lang="en-US" sz="2400" dirty="0"/>
              <a:t> </a:t>
            </a:r>
            <a:r>
              <a:rPr lang="en-US" sz="2400" dirty="0" err="1"/>
              <a:t>dışlama</a:t>
            </a:r>
            <a:r>
              <a:rPr lang="tr-TR" sz="2400" dirty="0" err="1"/>
              <a:t>yacağı</a:t>
            </a:r>
            <a:r>
              <a:rPr lang="tr-TR" sz="2400" dirty="0"/>
              <a:t> için</a:t>
            </a:r>
          </a:p>
          <a:p>
            <a:pPr marL="0" indent="0">
              <a:buNone/>
            </a:pPr>
            <a:r>
              <a:rPr lang="tr-TR" sz="2400" dirty="0"/>
              <a:t>İ</a:t>
            </a:r>
            <a:r>
              <a:rPr lang="en-US" sz="2400" dirty="0" err="1"/>
              <a:t>kinci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numune</a:t>
            </a:r>
            <a:r>
              <a:rPr lang="en-US" sz="2400" dirty="0"/>
              <a:t> </a:t>
            </a:r>
            <a:r>
              <a:rPr lang="en-US" sz="2400" dirty="0" err="1"/>
              <a:t>gönderilebilir</a:t>
            </a:r>
            <a:r>
              <a:rPr lang="en-US" sz="2400" dirty="0"/>
              <a:t>  </a:t>
            </a:r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50251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Times New Roman" panose="02020603050405020304" pitchFamily="18" charset="0"/>
              </a:rPr>
              <a:t>Numune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dirty="0" err="1">
                <a:ea typeface="Times New Roman" panose="02020603050405020304" pitchFamily="18" charset="0"/>
              </a:rPr>
              <a:t>S</a:t>
            </a:r>
            <a:r>
              <a:rPr lang="en-US" dirty="0" err="1">
                <a:ea typeface="Times New Roman" panose="02020603050405020304" pitchFamily="18" charset="0"/>
              </a:rPr>
              <a:t>olunum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yolu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sürüntüsü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olarak</a:t>
            </a:r>
            <a:r>
              <a:rPr lang="en-US" dirty="0">
                <a:ea typeface="Times New Roman" panose="02020603050405020304" pitchFamily="18" charset="0"/>
              </a:rPr>
              <a:t> Viral Transport </a:t>
            </a:r>
            <a:r>
              <a:rPr lang="en-US" dirty="0" err="1">
                <a:ea typeface="Times New Roman" panose="02020603050405020304" pitchFamily="18" charset="0"/>
              </a:rPr>
              <a:t>Besiyeri</a:t>
            </a:r>
            <a:r>
              <a:rPr lang="en-US" dirty="0">
                <a:ea typeface="Times New Roman" panose="02020603050405020304" pitchFamily="18" charset="0"/>
              </a:rPr>
              <a:t> (VTM) </a:t>
            </a:r>
            <a:r>
              <a:rPr lang="en-US" dirty="0" err="1">
                <a:ea typeface="Times New Roman" panose="02020603050405020304" pitchFamily="18" charset="0"/>
              </a:rPr>
              <a:t>ile</a:t>
            </a:r>
            <a:endParaRPr lang="tr-TR" dirty="0"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ea typeface="Times New Roman" panose="02020603050405020304" pitchFamily="18" charset="0"/>
              </a:rPr>
              <a:t> </a:t>
            </a:r>
            <a:endParaRPr lang="tr-TR" dirty="0"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dirty="0" err="1">
                <a:ea typeface="Times New Roman" panose="02020603050405020304" pitchFamily="18" charset="0"/>
              </a:rPr>
              <a:t>Trakeal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aspirat</a:t>
            </a:r>
            <a:r>
              <a:rPr lang="en-US" dirty="0">
                <a:ea typeface="Times New Roman" panose="02020603050405020304" pitchFamily="18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</a:rPr>
              <a:t>bronkoskopik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örnek</a:t>
            </a:r>
            <a:r>
              <a:rPr lang="en-US" dirty="0">
                <a:ea typeface="Times New Roman" panose="02020603050405020304" pitchFamily="18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</a:rPr>
              <a:t>balgam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alınacak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ise</a:t>
            </a:r>
            <a:endParaRPr lang="tr-TR" dirty="0"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Times New Roman" panose="02020603050405020304" pitchFamily="18" charset="0"/>
              </a:rPr>
              <a:t>	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steril</a:t>
            </a:r>
            <a:r>
              <a:rPr lang="en-US" dirty="0">
                <a:ea typeface="Times New Roman" panose="02020603050405020304" pitchFamily="18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</a:rPr>
              <a:t>vida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kapaklı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ve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sızdırmaz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kaplara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spc="10" dirty="0">
                <a:ea typeface="Times New Roman" panose="02020603050405020304" pitchFamily="18" charset="0"/>
              </a:rPr>
              <a:t>2-3 </a:t>
            </a:r>
            <a:r>
              <a:rPr lang="en-US" dirty="0">
                <a:ea typeface="Times New Roman" panose="02020603050405020304" pitchFamily="18" charset="0"/>
              </a:rPr>
              <a:t>ml</a:t>
            </a:r>
            <a:endParaRPr lang="tr-TR" dirty="0"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tr-TR" dirty="0"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dirty="0" err="1">
                <a:ea typeface="Times New Roman" panose="02020603050405020304" pitchFamily="18" charset="0"/>
              </a:rPr>
              <a:t>Tüm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örnekler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alındıktan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hemen</a:t>
            </a:r>
            <a:r>
              <a:rPr lang="en-US" spc="-30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sonra</a:t>
            </a:r>
            <a:r>
              <a:rPr lang="en-US" spc="-20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buzdolabında</a:t>
            </a:r>
            <a:r>
              <a:rPr lang="en-US" dirty="0">
                <a:ea typeface="Times New Roman" panose="02020603050405020304" pitchFamily="18" charset="0"/>
              </a:rPr>
              <a:t> (2-8</a:t>
            </a:r>
            <a:r>
              <a:rPr lang="en-US" baseline="30000" dirty="0">
                <a:ea typeface="Times New Roman" panose="02020603050405020304" pitchFamily="18" charset="0"/>
              </a:rPr>
              <a:t>0</a:t>
            </a:r>
            <a:r>
              <a:rPr lang="en-US" dirty="0">
                <a:ea typeface="Times New Roman" panose="02020603050405020304" pitchFamily="18" charset="0"/>
              </a:rPr>
              <a:t>C)</a:t>
            </a:r>
            <a:endParaRPr lang="tr-TR" dirty="0"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dirty="0">
                <a:ea typeface="Times New Roman" panose="02020603050405020304" pitchFamily="18" charset="0"/>
              </a:rPr>
              <a:t>	</a:t>
            </a:r>
            <a:r>
              <a:rPr lang="en-US" dirty="0" err="1">
                <a:ea typeface="Times New Roman" panose="02020603050405020304" pitchFamily="18" charset="0"/>
              </a:rPr>
              <a:t>muhafaza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edilmeli</a:t>
            </a:r>
            <a:r>
              <a:rPr lang="en-US" spc="-45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ve</a:t>
            </a:r>
            <a:r>
              <a:rPr lang="en-US" spc="-25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en </a:t>
            </a:r>
            <a:r>
              <a:rPr lang="en-US" dirty="0" err="1">
                <a:ea typeface="Times New Roman" panose="02020603050405020304" pitchFamily="18" charset="0"/>
              </a:rPr>
              <a:t>kısa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sürede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laboratuvara</a:t>
            </a:r>
            <a:r>
              <a:rPr lang="en-US" spc="-80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ulaştırılmalı</a:t>
            </a:r>
            <a:endParaRPr lang="tr-TR" dirty="0">
              <a:ea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r-T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US" altLang="tr-T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83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9272" y="989351"/>
            <a:ext cx="11082728" cy="701337"/>
          </a:xfrm>
        </p:spPr>
        <p:txBody>
          <a:bodyPr>
            <a:noAutofit/>
          </a:bodyPr>
          <a:lstStyle/>
          <a:p>
            <a:r>
              <a:rPr lang="en-US" sz="2800" dirty="0" err="1"/>
              <a:t>Numune</a:t>
            </a:r>
            <a:r>
              <a:rPr lang="en-US" sz="2800" dirty="0"/>
              <a:t> </a:t>
            </a:r>
            <a:r>
              <a:rPr lang="tr-TR" sz="2800" dirty="0" err="1"/>
              <a:t>A</a:t>
            </a:r>
            <a:r>
              <a:rPr lang="en-US" sz="2800" dirty="0" err="1"/>
              <a:t>lımı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tr-TR" sz="2800" dirty="0" err="1"/>
              <a:t>G</a:t>
            </a:r>
            <a:r>
              <a:rPr lang="en-US" sz="2800" dirty="0" err="1"/>
              <a:t>önderilmesi</a:t>
            </a:r>
            <a:r>
              <a:rPr lang="en-US" sz="2800" dirty="0"/>
              <a:t> </a:t>
            </a:r>
            <a:r>
              <a:rPr lang="en-US" sz="2800" dirty="0" err="1"/>
              <a:t>Sırasında</a:t>
            </a:r>
            <a:r>
              <a:rPr lang="en-US" sz="2800" dirty="0"/>
              <a:t> </a:t>
            </a:r>
            <a:r>
              <a:rPr lang="en-US" sz="2800" dirty="0" err="1"/>
              <a:t>Güvenlik</a:t>
            </a:r>
            <a:r>
              <a:rPr lang="en-US" sz="2800" dirty="0"/>
              <a:t> </a:t>
            </a:r>
            <a:r>
              <a:rPr lang="en-US" sz="2800" dirty="0" err="1"/>
              <a:t>Prosedürleri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11188959" cy="4351338"/>
          </a:xfrm>
        </p:spPr>
        <p:txBody>
          <a:bodyPr>
            <a:normAutofit fontScale="92500"/>
          </a:bodyPr>
          <a:lstStyle/>
          <a:p>
            <a:pPr lvl="0">
              <a:lnSpc>
                <a:spcPct val="110000"/>
              </a:lnSpc>
            </a:pPr>
            <a:r>
              <a:rPr lang="en-US" dirty="0" err="1"/>
              <a:t>Alınan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numunelerin</a:t>
            </a:r>
            <a:r>
              <a:rPr lang="en-US" dirty="0"/>
              <a:t>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enfeksiyöz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düşünülmeli</a:t>
            </a:r>
            <a:r>
              <a:rPr lang="en-US" dirty="0"/>
              <a:t>, </a:t>
            </a:r>
            <a:endParaRPr lang="tr-TR" dirty="0"/>
          </a:p>
          <a:p>
            <a:pPr lvl="0">
              <a:lnSpc>
                <a:spcPct val="110000"/>
              </a:lnSpc>
            </a:pPr>
            <a:r>
              <a:rPr lang="tr-TR" dirty="0"/>
              <a:t>N</a:t>
            </a:r>
            <a:r>
              <a:rPr lang="en-US" dirty="0" err="1"/>
              <a:t>umune</a:t>
            </a:r>
            <a:r>
              <a:rPr lang="en-US" dirty="0"/>
              <a:t> alma </a:t>
            </a:r>
            <a:r>
              <a:rPr lang="en-US" dirty="0" err="1"/>
              <a:t>işlemi</a:t>
            </a:r>
            <a:r>
              <a:rPr lang="en-US" dirty="0"/>
              <a:t> </a:t>
            </a:r>
            <a:r>
              <a:rPr lang="en-US" dirty="0" err="1"/>
              <a:t>damlacık</a:t>
            </a:r>
            <a:r>
              <a:rPr lang="en-US" dirty="0"/>
              <a:t> / </a:t>
            </a:r>
            <a:r>
              <a:rPr lang="en-US" dirty="0" err="1"/>
              <a:t>aerosolizasyona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işlem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edilmeli</a:t>
            </a:r>
            <a:r>
              <a:rPr lang="en-US" dirty="0"/>
              <a:t> </a:t>
            </a:r>
            <a:endParaRPr lang="tr-TR" dirty="0"/>
          </a:p>
          <a:p>
            <a:pPr lvl="0">
              <a:lnSpc>
                <a:spcPct val="110000"/>
              </a:lnSpc>
            </a:pPr>
            <a:r>
              <a:rPr lang="tr-TR" dirty="0"/>
              <a:t>K</a:t>
            </a:r>
            <a:r>
              <a:rPr lang="en-US" dirty="0" err="1"/>
              <a:t>işiler</a:t>
            </a:r>
            <a:r>
              <a:rPr lang="en-US" dirty="0"/>
              <a:t> </a:t>
            </a:r>
            <a:r>
              <a:rPr lang="en-US" dirty="0" err="1"/>
              <a:t>buna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koruyucu</a:t>
            </a:r>
            <a:r>
              <a:rPr lang="en-US" dirty="0"/>
              <a:t> </a:t>
            </a:r>
            <a:r>
              <a:rPr lang="en-US" dirty="0" err="1"/>
              <a:t>ekipmanları</a:t>
            </a:r>
            <a:r>
              <a:rPr lang="en-US" dirty="0"/>
              <a:t> </a:t>
            </a:r>
            <a:r>
              <a:rPr lang="en-US" dirty="0" err="1"/>
              <a:t>kullanmalı</a:t>
            </a:r>
            <a:endParaRPr lang="tr-TR" dirty="0"/>
          </a:p>
          <a:p>
            <a:pPr lvl="0">
              <a:lnSpc>
                <a:spcPct val="110000"/>
              </a:lnSpc>
            </a:pPr>
            <a:endParaRPr lang="tr-TR" dirty="0"/>
          </a:p>
          <a:p>
            <a:pPr lvl="0">
              <a:lnSpc>
                <a:spcPct val="110000"/>
              </a:lnSpc>
            </a:pPr>
            <a:r>
              <a:rPr lang="tr-TR" b="1" dirty="0"/>
              <a:t>N</a:t>
            </a:r>
            <a:r>
              <a:rPr lang="en-US" b="1" dirty="0" err="1"/>
              <a:t>umune</a:t>
            </a:r>
            <a:r>
              <a:rPr lang="en-US" b="1" dirty="0"/>
              <a:t> </a:t>
            </a:r>
            <a:r>
              <a:rPr lang="en-US" b="1" dirty="0" err="1"/>
              <a:t>alan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gönderen</a:t>
            </a:r>
            <a:r>
              <a:rPr lang="en-US" b="1" dirty="0"/>
              <a:t> </a:t>
            </a:r>
            <a:r>
              <a:rPr lang="en-US" b="1" dirty="0" err="1"/>
              <a:t>kişiler</a:t>
            </a:r>
            <a:r>
              <a:rPr lang="en-US" b="1" dirty="0"/>
              <a:t>, </a:t>
            </a:r>
            <a:endParaRPr lang="tr-TR" b="1" dirty="0"/>
          </a:p>
          <a:p>
            <a:pPr marL="0" lvl="0" indent="0">
              <a:lnSpc>
                <a:spcPct val="110000"/>
              </a:lnSpc>
              <a:buNone/>
            </a:pPr>
            <a:r>
              <a:rPr lang="tr-TR" b="1" dirty="0"/>
              <a:t>	</a:t>
            </a:r>
            <a:r>
              <a:rPr lang="en-US" b="1" dirty="0" err="1"/>
              <a:t>enfeksiyondan</a:t>
            </a:r>
            <a:r>
              <a:rPr lang="en-US" b="1" dirty="0"/>
              <a:t> </a:t>
            </a:r>
            <a:r>
              <a:rPr lang="en-US" b="1" dirty="0" err="1"/>
              <a:t>korunma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kontrol</a:t>
            </a:r>
            <a:r>
              <a:rPr lang="en-US" b="1" dirty="0"/>
              <a:t> </a:t>
            </a:r>
            <a:r>
              <a:rPr lang="en-US" b="1" dirty="0" err="1"/>
              <a:t>prosedürleri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endParaRPr lang="tr-TR" b="1" dirty="0"/>
          </a:p>
          <a:p>
            <a:pPr marL="0" lvl="0" indent="0">
              <a:lnSpc>
                <a:spcPct val="110000"/>
              </a:lnSpc>
              <a:buNone/>
            </a:pPr>
            <a:r>
              <a:rPr lang="tr-TR" b="1" dirty="0"/>
              <a:t>	</a:t>
            </a:r>
            <a:r>
              <a:rPr lang="en-US" b="1" dirty="0" err="1"/>
              <a:t>ulusal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uluslararası</a:t>
            </a:r>
            <a:r>
              <a:rPr lang="en-US" b="1" dirty="0"/>
              <a:t> </a:t>
            </a:r>
            <a:r>
              <a:rPr lang="en-US" b="1" dirty="0" err="1"/>
              <a:t>enfeksiyöz</a:t>
            </a:r>
            <a:r>
              <a:rPr lang="en-US" b="1" dirty="0"/>
              <a:t> </a:t>
            </a:r>
            <a:r>
              <a:rPr lang="en-US" b="1" dirty="0" err="1"/>
              <a:t>madde</a:t>
            </a:r>
            <a:r>
              <a:rPr lang="en-US" b="1" dirty="0"/>
              <a:t> transport </a:t>
            </a:r>
            <a:r>
              <a:rPr lang="en-US" b="1" dirty="0" err="1"/>
              <a:t>kurallarına</a:t>
            </a:r>
            <a:r>
              <a:rPr lang="en-US" b="1" dirty="0"/>
              <a:t> </a:t>
            </a:r>
            <a:r>
              <a:rPr lang="en-US" b="1" dirty="0" err="1"/>
              <a:t>uymalı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072879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9272" y="989351"/>
            <a:ext cx="11082728" cy="701337"/>
          </a:xfrm>
        </p:spPr>
        <p:txBody>
          <a:bodyPr>
            <a:noAutofit/>
          </a:bodyPr>
          <a:lstStyle/>
          <a:p>
            <a:r>
              <a:rPr lang="en-US" sz="2800" dirty="0" err="1"/>
              <a:t>Numune</a:t>
            </a:r>
            <a:r>
              <a:rPr lang="en-US" sz="2800" dirty="0"/>
              <a:t> </a:t>
            </a:r>
            <a:r>
              <a:rPr lang="tr-TR" sz="2800" dirty="0" err="1"/>
              <a:t>A</a:t>
            </a:r>
            <a:r>
              <a:rPr lang="en-US" sz="2800" dirty="0" err="1"/>
              <a:t>lımı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tr-TR" sz="2800" dirty="0" err="1"/>
              <a:t>G</a:t>
            </a:r>
            <a:r>
              <a:rPr lang="en-US" sz="2800" dirty="0" err="1"/>
              <a:t>önderilmesi</a:t>
            </a:r>
            <a:r>
              <a:rPr lang="en-US" sz="2800" dirty="0"/>
              <a:t> </a:t>
            </a:r>
            <a:r>
              <a:rPr lang="en-US" sz="2800" dirty="0" err="1"/>
              <a:t>Sırasında</a:t>
            </a:r>
            <a:r>
              <a:rPr lang="en-US" sz="2800" dirty="0"/>
              <a:t> </a:t>
            </a:r>
            <a:r>
              <a:rPr lang="en-US" sz="2800" dirty="0" err="1"/>
              <a:t>Güvenlik</a:t>
            </a:r>
            <a:r>
              <a:rPr lang="en-US" sz="2800" dirty="0"/>
              <a:t> </a:t>
            </a:r>
            <a:r>
              <a:rPr lang="en-US" sz="2800" dirty="0" err="1"/>
              <a:t>Prosedürleri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400" dirty="0" err="1"/>
              <a:t>Numunelerin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etiketlendiğinden</a:t>
            </a:r>
            <a:r>
              <a:rPr lang="en-US" sz="2400" dirty="0"/>
              <a:t>, </a:t>
            </a:r>
            <a:r>
              <a:rPr lang="en-US" sz="2400" dirty="0" err="1"/>
              <a:t>istem</a:t>
            </a:r>
            <a:r>
              <a:rPr lang="en-US" sz="2400" dirty="0"/>
              <a:t> </a:t>
            </a:r>
            <a:r>
              <a:rPr lang="en-US" sz="2400" dirty="0" err="1"/>
              <a:t>formlarının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doldurulduğundan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klinik</a:t>
            </a:r>
            <a:r>
              <a:rPr lang="en-US" sz="2400" dirty="0"/>
              <a:t> </a:t>
            </a:r>
            <a:r>
              <a:rPr lang="en-US" sz="2400" dirty="0" err="1"/>
              <a:t>bilgilerin</a:t>
            </a:r>
            <a:r>
              <a:rPr lang="en-US" sz="2400" dirty="0"/>
              <a:t> </a:t>
            </a:r>
            <a:r>
              <a:rPr lang="en-US" sz="2400" dirty="0" err="1"/>
              <a:t>sağlandığından</a:t>
            </a:r>
            <a:r>
              <a:rPr lang="en-US" sz="2400" dirty="0"/>
              <a:t> </a:t>
            </a:r>
            <a:r>
              <a:rPr lang="en-US" sz="2400" dirty="0" err="1"/>
              <a:t>emin</a:t>
            </a:r>
            <a:r>
              <a:rPr lang="en-US" sz="2400" dirty="0"/>
              <a:t> </a:t>
            </a:r>
            <a:r>
              <a:rPr lang="en-US" sz="2400" dirty="0" err="1"/>
              <a:t>olunmalı</a:t>
            </a:r>
            <a:r>
              <a:rPr lang="en-US" sz="2400" dirty="0"/>
              <a:t> </a:t>
            </a:r>
            <a:endParaRPr lang="tr-TR" sz="2400" dirty="0"/>
          </a:p>
          <a:p>
            <a:pPr lvl="0">
              <a:lnSpc>
                <a:spcPct val="100000"/>
              </a:lnSpc>
            </a:pPr>
            <a:endParaRPr lang="tr-TR" sz="2400" dirty="0"/>
          </a:p>
          <a:p>
            <a:pPr lvl="0">
              <a:lnSpc>
                <a:spcPct val="100000"/>
              </a:lnSpc>
            </a:pPr>
            <a:r>
              <a:rPr lang="en-US" sz="2400" dirty="0" err="1"/>
              <a:t>Laboratuvarla</a:t>
            </a:r>
            <a:r>
              <a:rPr lang="en-US" sz="2400" dirty="0"/>
              <a:t> </a:t>
            </a:r>
            <a:r>
              <a:rPr lang="en-US" sz="2400" dirty="0" err="1"/>
              <a:t>iyi</a:t>
            </a:r>
            <a:r>
              <a:rPr lang="en-US" sz="2400" dirty="0"/>
              <a:t> </a:t>
            </a:r>
            <a:r>
              <a:rPr lang="en-US" sz="2400" dirty="0" err="1"/>
              <a:t>iletişim</a:t>
            </a:r>
            <a:r>
              <a:rPr lang="en-US" sz="2400" dirty="0"/>
              <a:t> </a:t>
            </a:r>
            <a:r>
              <a:rPr lang="en-US" sz="2400" dirty="0" err="1"/>
              <a:t>kurulmalı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ihtiyaç</a:t>
            </a:r>
            <a:r>
              <a:rPr lang="en-US" sz="2400" dirty="0"/>
              <a:t> </a:t>
            </a:r>
            <a:r>
              <a:rPr lang="en-US" sz="2400" dirty="0" err="1"/>
              <a:t>duyulduğunda</a:t>
            </a:r>
            <a:r>
              <a:rPr lang="en-US" sz="2400" dirty="0"/>
              <a:t>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edinilmeli</a:t>
            </a:r>
            <a:endParaRPr lang="tr-TR" sz="2400" dirty="0"/>
          </a:p>
          <a:p>
            <a:pPr lvl="0">
              <a:lnSpc>
                <a:spcPct val="100000"/>
              </a:lnSpc>
            </a:pPr>
            <a:endParaRPr lang="tr-TR" sz="2400" dirty="0"/>
          </a:p>
          <a:p>
            <a:pPr lvl="0">
              <a:lnSpc>
                <a:spcPct val="100000"/>
              </a:lnSpc>
            </a:pPr>
            <a:r>
              <a:rPr lang="en-US" sz="2400" dirty="0" err="1"/>
              <a:t>Laboratuvarda</a:t>
            </a:r>
            <a:r>
              <a:rPr lang="en-US" sz="2400" dirty="0"/>
              <a:t> </a:t>
            </a:r>
            <a:r>
              <a:rPr lang="en-US" sz="2400" dirty="0" err="1"/>
              <a:t>numunelerin</a:t>
            </a:r>
            <a:r>
              <a:rPr lang="en-US" sz="2400" dirty="0"/>
              <a:t> </a:t>
            </a:r>
            <a:r>
              <a:rPr lang="en-US" sz="2400" dirty="0" err="1"/>
              <a:t>uygun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hızlı</a:t>
            </a:r>
            <a:r>
              <a:rPr lang="en-US" sz="2400" dirty="0"/>
              <a:t> </a:t>
            </a:r>
            <a:r>
              <a:rPr lang="en-US" sz="2400" dirty="0" err="1"/>
              <a:t>çalışılması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yeterli</a:t>
            </a:r>
            <a:r>
              <a:rPr lang="en-US" sz="2400" dirty="0"/>
              <a:t> </a:t>
            </a:r>
            <a:r>
              <a:rPr lang="en-US" sz="2400" dirty="0" err="1"/>
              <a:t>biyogüvenlik</a:t>
            </a:r>
            <a:r>
              <a:rPr lang="en-US" sz="2400" dirty="0"/>
              <a:t> </a:t>
            </a:r>
            <a:r>
              <a:rPr lang="en-US" sz="2400" dirty="0" err="1"/>
              <a:t>önlemlerinin</a:t>
            </a:r>
            <a:r>
              <a:rPr lang="en-US" sz="2400" dirty="0"/>
              <a:t> </a:t>
            </a:r>
            <a:r>
              <a:rPr lang="en-US" sz="2400" dirty="0" err="1"/>
              <a:t>alınabilmesini</a:t>
            </a:r>
            <a:r>
              <a:rPr lang="en-US" sz="2400" dirty="0"/>
              <a:t> </a:t>
            </a:r>
            <a:r>
              <a:rPr lang="en-US" sz="2400" dirty="0" err="1"/>
              <a:t>sağlamak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iletişim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paylaşımı</a:t>
            </a:r>
            <a:r>
              <a:rPr lang="en-US" sz="2400" dirty="0"/>
              <a:t> </a:t>
            </a:r>
            <a:r>
              <a:rPr lang="en-US" sz="2400" dirty="0" err="1"/>
              <a:t>esas</a:t>
            </a:r>
            <a:endParaRPr lang="tr-TR" sz="2400" dirty="0"/>
          </a:p>
          <a:p>
            <a:pPr lvl="0">
              <a:lnSpc>
                <a:spcPct val="100000"/>
              </a:lnSpc>
            </a:pPr>
            <a:r>
              <a:rPr lang="en-US" sz="2400" dirty="0" err="1"/>
              <a:t>Numune</a:t>
            </a:r>
            <a:r>
              <a:rPr lang="en-US" sz="2400" dirty="0"/>
              <a:t> </a:t>
            </a:r>
            <a:r>
              <a:rPr lang="en-US" sz="2400" dirty="0" err="1"/>
              <a:t>göndermeden</a:t>
            </a:r>
            <a:r>
              <a:rPr lang="en-US" sz="2400" dirty="0"/>
              <a:t> </a:t>
            </a:r>
            <a:r>
              <a:rPr lang="en-US" sz="2400" dirty="0" err="1"/>
              <a:t>önce</a:t>
            </a:r>
            <a:r>
              <a:rPr lang="en-US" sz="2400" dirty="0"/>
              <a:t> </a:t>
            </a:r>
            <a:r>
              <a:rPr lang="en-US" sz="2400" dirty="0" err="1"/>
              <a:t>mutlaka</a:t>
            </a:r>
            <a:r>
              <a:rPr lang="en-US" sz="2400" dirty="0"/>
              <a:t> </a:t>
            </a:r>
            <a:r>
              <a:rPr lang="en-US" sz="2400" dirty="0" err="1"/>
              <a:t>laboratuvara</a:t>
            </a:r>
            <a:r>
              <a:rPr lang="en-US" sz="2400" dirty="0"/>
              <a:t>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verilmeli</a:t>
            </a:r>
            <a:endParaRPr lang="tr-TR" sz="2400" dirty="0"/>
          </a:p>
          <a:p>
            <a:pPr>
              <a:lnSpc>
                <a:spcPct val="100000"/>
              </a:lnSpc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31966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Kayıt</a:t>
            </a:r>
            <a:r>
              <a:rPr lang="en-US" dirty="0"/>
              <a:t> </a:t>
            </a:r>
            <a:r>
              <a:rPr lang="en-US" dirty="0" err="1"/>
              <a:t>Edilmesi</a:t>
            </a:r>
            <a:r>
              <a:rPr lang="en-US" dirty="0"/>
              <a:t> </a:t>
            </a:r>
            <a:r>
              <a:rPr lang="en-US" dirty="0" err="1"/>
              <a:t>Gereken</a:t>
            </a:r>
            <a:r>
              <a:rPr lang="en-US" dirty="0"/>
              <a:t> </a:t>
            </a:r>
            <a:r>
              <a:rPr lang="en-US" dirty="0" err="1"/>
              <a:t>Bilgiler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Hasta </a:t>
            </a:r>
            <a:r>
              <a:rPr lang="en-US" sz="2400" dirty="0" err="1"/>
              <a:t>bilgileri</a:t>
            </a:r>
            <a:r>
              <a:rPr lang="en-US" sz="2400" dirty="0"/>
              <a:t> – </a:t>
            </a:r>
            <a:r>
              <a:rPr lang="en-US" sz="2400" dirty="0" err="1"/>
              <a:t>isim</a:t>
            </a:r>
            <a:r>
              <a:rPr lang="en-US" sz="2400" dirty="0"/>
              <a:t>, </a:t>
            </a:r>
            <a:r>
              <a:rPr lang="en-US" sz="2400" dirty="0" err="1"/>
              <a:t>doğum</a:t>
            </a:r>
            <a:r>
              <a:rPr lang="en-US" sz="2400" dirty="0"/>
              <a:t> </a:t>
            </a:r>
            <a:r>
              <a:rPr lang="en-US" sz="2400" dirty="0" err="1"/>
              <a:t>tarihi</a:t>
            </a:r>
            <a:r>
              <a:rPr lang="en-US" sz="2400" dirty="0"/>
              <a:t>, </a:t>
            </a:r>
            <a:r>
              <a:rPr lang="en-US" sz="2400" dirty="0" err="1"/>
              <a:t>cinsiyet</a:t>
            </a:r>
            <a:r>
              <a:rPr lang="en-US" sz="2400" dirty="0"/>
              <a:t>, </a:t>
            </a:r>
            <a:r>
              <a:rPr lang="en-US" sz="2400" dirty="0" err="1"/>
              <a:t>ikamet</a:t>
            </a:r>
            <a:r>
              <a:rPr lang="en-US" sz="2400" dirty="0"/>
              <a:t> </a:t>
            </a:r>
            <a:r>
              <a:rPr lang="en-US" sz="2400" dirty="0" err="1"/>
              <a:t>adresi</a:t>
            </a:r>
            <a:r>
              <a:rPr lang="en-US" sz="2400" dirty="0"/>
              <a:t>, </a:t>
            </a:r>
            <a:r>
              <a:rPr lang="en-US" sz="2400" dirty="0" err="1"/>
              <a:t>iletişim</a:t>
            </a:r>
            <a:r>
              <a:rPr lang="en-US" sz="2400" dirty="0"/>
              <a:t> </a:t>
            </a:r>
            <a:r>
              <a:rPr lang="en-US" sz="2400" dirty="0" err="1"/>
              <a:t>bilgileri</a:t>
            </a:r>
            <a:r>
              <a:rPr lang="en-US" sz="2400" dirty="0"/>
              <a:t>, </a:t>
            </a:r>
            <a:r>
              <a:rPr lang="en-US" sz="2400" dirty="0" err="1"/>
              <a:t>barkod</a:t>
            </a:r>
            <a:r>
              <a:rPr lang="en-US" sz="2400" dirty="0"/>
              <a:t> </a:t>
            </a:r>
            <a:r>
              <a:rPr lang="en-US" sz="2400" dirty="0" err="1"/>
              <a:t>numarası</a:t>
            </a:r>
            <a:r>
              <a:rPr lang="en-US" sz="2400" dirty="0"/>
              <a:t> vb. </a:t>
            </a:r>
            <a:r>
              <a:rPr lang="en-US" sz="2400" b="1" dirty="0" err="1"/>
              <a:t>ayrıca</a:t>
            </a:r>
            <a:r>
              <a:rPr lang="en-US" sz="2400" b="1" dirty="0"/>
              <a:t> </a:t>
            </a:r>
            <a:r>
              <a:rPr lang="en-US" sz="2400" b="1" dirty="0" err="1"/>
              <a:t>ziyaret</a:t>
            </a:r>
            <a:r>
              <a:rPr lang="en-US" sz="2400" b="1" dirty="0"/>
              <a:t> </a:t>
            </a:r>
            <a:r>
              <a:rPr lang="en-US" sz="2400" b="1" dirty="0" err="1"/>
              <a:t>ettiği</a:t>
            </a:r>
            <a:r>
              <a:rPr lang="en-US" sz="2400" b="1" dirty="0"/>
              <a:t> </a:t>
            </a:r>
            <a:r>
              <a:rPr lang="en-US" sz="2400" b="1" dirty="0" err="1"/>
              <a:t>riskli</a:t>
            </a:r>
            <a:r>
              <a:rPr lang="en-US" sz="2400" b="1" dirty="0"/>
              <a:t> </a:t>
            </a:r>
            <a:r>
              <a:rPr lang="en-US" sz="2400" b="1" dirty="0" err="1"/>
              <a:t>bölgenin</a:t>
            </a:r>
            <a:r>
              <a:rPr lang="en-US" sz="2400" b="1" dirty="0"/>
              <a:t> </a:t>
            </a:r>
            <a:r>
              <a:rPr lang="en-US" sz="2400" b="1" dirty="0" err="1"/>
              <a:t>adı</a:t>
            </a:r>
            <a:r>
              <a:rPr lang="en-US" sz="2400" b="1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gerekli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bilgiler</a:t>
            </a:r>
            <a:r>
              <a:rPr lang="en-US" sz="2400" dirty="0"/>
              <a:t> (</a:t>
            </a:r>
            <a:r>
              <a:rPr lang="en-US" sz="2400" dirty="0" err="1"/>
              <a:t>örn</a:t>
            </a:r>
            <a:r>
              <a:rPr lang="en-US" sz="2400" dirty="0"/>
              <a:t>: </a:t>
            </a:r>
            <a:r>
              <a:rPr lang="en-US" sz="2400" dirty="0" err="1"/>
              <a:t>hastane</a:t>
            </a:r>
            <a:r>
              <a:rPr lang="en-US" sz="2400" dirty="0"/>
              <a:t> </a:t>
            </a:r>
            <a:r>
              <a:rPr lang="en-US" sz="2400" dirty="0" err="1"/>
              <a:t>numarası</a:t>
            </a:r>
            <a:r>
              <a:rPr lang="en-US" sz="2400" dirty="0"/>
              <a:t>, </a:t>
            </a:r>
            <a:r>
              <a:rPr lang="en-US" sz="2400" dirty="0" err="1"/>
              <a:t>hastane</a:t>
            </a:r>
            <a:r>
              <a:rPr lang="en-US" sz="2400" dirty="0"/>
              <a:t> </a:t>
            </a:r>
            <a:r>
              <a:rPr lang="en-US" sz="2400" dirty="0" err="1"/>
              <a:t>adı</a:t>
            </a:r>
            <a:r>
              <a:rPr lang="en-US" sz="2400" dirty="0"/>
              <a:t>, </a:t>
            </a:r>
            <a:r>
              <a:rPr lang="en-US" sz="2400" dirty="0" err="1"/>
              <a:t>adresi</a:t>
            </a:r>
            <a:r>
              <a:rPr lang="en-US" sz="2400" dirty="0"/>
              <a:t>, </a:t>
            </a:r>
            <a:r>
              <a:rPr lang="en-US" sz="2400" dirty="0" err="1"/>
              <a:t>doktorun</a:t>
            </a:r>
            <a:r>
              <a:rPr lang="en-US" sz="2400" dirty="0"/>
              <a:t> </a:t>
            </a:r>
            <a:r>
              <a:rPr lang="en-US" sz="2400" dirty="0" err="1"/>
              <a:t>adı</a:t>
            </a:r>
            <a:r>
              <a:rPr lang="en-US" sz="2400" dirty="0"/>
              <a:t> </a:t>
            </a:r>
            <a:r>
              <a:rPr lang="en-US" sz="2400" dirty="0" err="1"/>
              <a:t>iletişim</a:t>
            </a:r>
            <a:r>
              <a:rPr lang="en-US" sz="2400" dirty="0"/>
              <a:t> </a:t>
            </a:r>
            <a:r>
              <a:rPr lang="en-US" sz="2400" dirty="0" err="1"/>
              <a:t>bilgileri</a:t>
            </a:r>
            <a:r>
              <a:rPr lang="en-US" sz="2400" dirty="0"/>
              <a:t>)</a:t>
            </a:r>
            <a:endParaRPr lang="tr-TR" sz="2400" dirty="0"/>
          </a:p>
          <a:p>
            <a:pPr lvl="0">
              <a:lnSpc>
                <a:spcPct val="100000"/>
              </a:lnSpc>
            </a:pPr>
            <a:r>
              <a:rPr lang="en-US" sz="2400" dirty="0" err="1"/>
              <a:t>Numunenin</a:t>
            </a:r>
            <a:r>
              <a:rPr lang="en-US" sz="2400" dirty="0"/>
              <a:t> </a:t>
            </a:r>
            <a:r>
              <a:rPr lang="en-US" sz="2400" dirty="0" err="1"/>
              <a:t>alındığı</a:t>
            </a:r>
            <a:r>
              <a:rPr lang="en-US" sz="2400" dirty="0"/>
              <a:t> </a:t>
            </a:r>
            <a:r>
              <a:rPr lang="en-US" sz="2400" dirty="0" err="1"/>
              <a:t>tarih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endParaRPr lang="tr-TR" sz="2400" dirty="0"/>
          </a:p>
          <a:p>
            <a:pPr lvl="0">
              <a:lnSpc>
                <a:spcPct val="100000"/>
              </a:lnSpc>
            </a:pPr>
            <a:r>
              <a:rPr lang="en-US" sz="2400" dirty="0" err="1"/>
              <a:t>Numunenin</a:t>
            </a:r>
            <a:r>
              <a:rPr lang="en-US" sz="2400" dirty="0"/>
              <a:t> </a:t>
            </a:r>
            <a:r>
              <a:rPr lang="en-US" sz="2400" dirty="0" err="1"/>
              <a:t>alındığı</a:t>
            </a:r>
            <a:r>
              <a:rPr lang="en-US" sz="2400" dirty="0"/>
              <a:t> </a:t>
            </a:r>
            <a:r>
              <a:rPr lang="en-US" sz="2400" dirty="0" err="1"/>
              <a:t>anatomik</a:t>
            </a:r>
            <a:r>
              <a:rPr lang="en-US" sz="2400" dirty="0"/>
              <a:t> </a:t>
            </a:r>
            <a:r>
              <a:rPr lang="en-US" sz="2400" dirty="0" err="1"/>
              <a:t>bölge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lokasyon</a:t>
            </a:r>
            <a:endParaRPr lang="tr-TR" sz="2400" dirty="0"/>
          </a:p>
          <a:p>
            <a:pPr lvl="0">
              <a:lnSpc>
                <a:spcPct val="100000"/>
              </a:lnSpc>
            </a:pPr>
            <a:r>
              <a:rPr lang="en-US" sz="2400" dirty="0" err="1"/>
              <a:t>İstenen</a:t>
            </a:r>
            <a:r>
              <a:rPr lang="en-US" sz="2400" dirty="0"/>
              <a:t> </a:t>
            </a:r>
            <a:r>
              <a:rPr lang="en-US" sz="2400" dirty="0" err="1"/>
              <a:t>testler</a:t>
            </a:r>
            <a:endParaRPr lang="tr-TR" sz="2400" dirty="0"/>
          </a:p>
          <a:p>
            <a:pPr lvl="0">
              <a:lnSpc>
                <a:spcPct val="100000"/>
              </a:lnSpc>
            </a:pPr>
            <a:r>
              <a:rPr lang="en-US" sz="2400" dirty="0" err="1"/>
              <a:t>Klinik</a:t>
            </a:r>
            <a:r>
              <a:rPr lang="en-US" sz="2400" dirty="0"/>
              <a:t> </a:t>
            </a:r>
            <a:r>
              <a:rPr lang="en-US" sz="2400" dirty="0" err="1"/>
              <a:t>semptomlar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hasta </a:t>
            </a:r>
            <a:r>
              <a:rPr lang="en-US" sz="2400" dirty="0" err="1"/>
              <a:t>bilgileri</a:t>
            </a:r>
            <a:r>
              <a:rPr lang="en-US" sz="2400" dirty="0"/>
              <a:t> (</a:t>
            </a:r>
            <a:r>
              <a:rPr lang="en-US" sz="2400" dirty="0" err="1"/>
              <a:t>epidemiyolojik</a:t>
            </a:r>
            <a:r>
              <a:rPr lang="en-US" sz="2400" dirty="0"/>
              <a:t> </a:t>
            </a:r>
            <a:r>
              <a:rPr lang="en-US" sz="2400" dirty="0" err="1"/>
              <a:t>bilgiler</a:t>
            </a:r>
            <a:r>
              <a:rPr lang="en-US" sz="2400" dirty="0"/>
              <a:t>, risk </a:t>
            </a:r>
            <a:r>
              <a:rPr lang="en-US" sz="2400" dirty="0" err="1"/>
              <a:t>faktörleri</a:t>
            </a:r>
            <a:r>
              <a:rPr lang="en-US" sz="2400" dirty="0"/>
              <a:t>, </a:t>
            </a:r>
            <a:r>
              <a:rPr lang="en-US" sz="2400" dirty="0" err="1"/>
              <a:t>aşılama</a:t>
            </a:r>
            <a:r>
              <a:rPr lang="en-US" sz="2400" dirty="0"/>
              <a:t> </a:t>
            </a:r>
            <a:r>
              <a:rPr lang="en-US" sz="2400" dirty="0" err="1"/>
              <a:t>durumu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antimikrobiyal</a:t>
            </a:r>
            <a:r>
              <a:rPr lang="en-US" sz="2400" dirty="0"/>
              <a:t> </a:t>
            </a:r>
            <a:r>
              <a:rPr lang="en-US" sz="2400" dirty="0" err="1"/>
              <a:t>tedaviler</a:t>
            </a:r>
            <a:r>
              <a:rPr lang="en-US" sz="2400" dirty="0"/>
              <a:t>)</a:t>
            </a:r>
            <a:endParaRPr lang="tr-TR" sz="2400" dirty="0"/>
          </a:p>
          <a:p>
            <a:pPr>
              <a:lnSpc>
                <a:spcPct val="100000"/>
              </a:lnSpc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0404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xmlns="" id="{E6C161D6-80A4-3240-9E3B-AF27CBF1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05" y="1947648"/>
            <a:ext cx="10791253" cy="4758761"/>
          </a:xfrm>
        </p:spPr>
        <p:txBody>
          <a:bodyPr>
            <a:normAutofit/>
          </a:bodyPr>
          <a:lstStyle/>
          <a:p>
            <a:r>
              <a:rPr lang="tr-TR" dirty="0"/>
              <a:t>T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zincirli</a:t>
            </a:r>
            <a:r>
              <a:rPr lang="en-US" dirty="0"/>
              <a:t>,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polariteli</a:t>
            </a:r>
            <a:r>
              <a:rPr lang="en-US" dirty="0"/>
              <a:t>, </a:t>
            </a:r>
            <a:r>
              <a:rPr lang="en-US" dirty="0" err="1"/>
              <a:t>zarflı</a:t>
            </a:r>
            <a:r>
              <a:rPr lang="en-US" dirty="0"/>
              <a:t> RNA </a:t>
            </a:r>
            <a:r>
              <a:rPr lang="en-US" dirty="0" err="1"/>
              <a:t>virüsler</a:t>
            </a:r>
            <a:r>
              <a:rPr lang="tr-TR" dirty="0"/>
              <a:t>i</a:t>
            </a:r>
          </a:p>
          <a:p>
            <a:endParaRPr lang="tr-TR" dirty="0"/>
          </a:p>
          <a:p>
            <a:r>
              <a:rPr lang="en-US" dirty="0" err="1"/>
              <a:t>Coronaviridae</a:t>
            </a:r>
            <a:r>
              <a:rPr lang="en-US" dirty="0"/>
              <a:t> </a:t>
            </a:r>
            <a:r>
              <a:rPr lang="en-US" dirty="0" err="1"/>
              <a:t>ailesi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endParaRPr lang="tr-TR" dirty="0"/>
          </a:p>
          <a:p>
            <a:endParaRPr lang="tr-TR" dirty="0"/>
          </a:p>
          <a:p>
            <a:r>
              <a:rPr lang="en-US" dirty="0" err="1"/>
              <a:t>Başlıca</a:t>
            </a:r>
            <a:r>
              <a:rPr lang="en-US" dirty="0"/>
              <a:t> </a:t>
            </a:r>
            <a:r>
              <a:rPr lang="en-US" dirty="0" err="1"/>
              <a:t>dört</a:t>
            </a:r>
            <a:r>
              <a:rPr lang="en-US" dirty="0"/>
              <a:t> </a:t>
            </a:r>
            <a:r>
              <a:rPr lang="en-US" dirty="0" err="1"/>
              <a:t>türde</a:t>
            </a:r>
            <a:r>
              <a:rPr lang="en-US" dirty="0"/>
              <a:t> </a:t>
            </a:r>
            <a:r>
              <a:rPr lang="en-US" dirty="0" err="1"/>
              <a:t>sınıflandırılırlar</a:t>
            </a:r>
            <a:r>
              <a:rPr lang="en-US" dirty="0"/>
              <a:t>: Alfa, Beta, Gama </a:t>
            </a:r>
            <a:r>
              <a:rPr lang="en-US" dirty="0" err="1"/>
              <a:t>ve</a:t>
            </a:r>
            <a:r>
              <a:rPr lang="en-US" dirty="0"/>
              <a:t> Delta </a:t>
            </a:r>
            <a:endParaRPr lang="tr-TR" dirty="0"/>
          </a:p>
          <a:p>
            <a:endParaRPr lang="tr-TR" dirty="0"/>
          </a:p>
          <a:p>
            <a:r>
              <a:rPr lang="en-US" dirty="0" err="1"/>
              <a:t>İnsan</a:t>
            </a:r>
            <a:r>
              <a:rPr lang="en-US" dirty="0"/>
              <a:t>, </a:t>
            </a:r>
            <a:r>
              <a:rPr lang="en-US" dirty="0" err="1"/>
              <a:t>yarasa</a:t>
            </a:r>
            <a:r>
              <a:rPr lang="en-US" dirty="0"/>
              <a:t>, </a:t>
            </a:r>
            <a:r>
              <a:rPr lang="en-US" dirty="0" err="1"/>
              <a:t>domuz</a:t>
            </a:r>
            <a:r>
              <a:rPr lang="en-US" dirty="0"/>
              <a:t>, </a:t>
            </a:r>
            <a:r>
              <a:rPr lang="en-US" dirty="0" err="1"/>
              <a:t>kedi</a:t>
            </a:r>
            <a:r>
              <a:rPr lang="en-US" dirty="0"/>
              <a:t>, </a:t>
            </a:r>
            <a:r>
              <a:rPr lang="en-US" dirty="0" err="1"/>
              <a:t>köpek</a:t>
            </a:r>
            <a:r>
              <a:rPr lang="en-US" dirty="0"/>
              <a:t>, </a:t>
            </a:r>
            <a:r>
              <a:rPr lang="en-US" dirty="0" err="1"/>
              <a:t>kemirgen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kanatlılarda</a:t>
            </a:r>
            <a:r>
              <a:rPr lang="en-US" dirty="0"/>
              <a:t> </a:t>
            </a:r>
            <a:r>
              <a:rPr lang="en-US" dirty="0" err="1"/>
              <a:t>bulunabilmektedirler</a:t>
            </a:r>
            <a:r>
              <a:rPr lang="en-US" dirty="0"/>
              <a:t> (</a:t>
            </a:r>
            <a:r>
              <a:rPr lang="en-US" dirty="0" err="1"/>
              <a:t>evcil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yabani</a:t>
            </a:r>
            <a:r>
              <a:rPr lang="en-US" dirty="0"/>
              <a:t> </a:t>
            </a:r>
            <a:r>
              <a:rPr lang="en-US" dirty="0" err="1"/>
              <a:t>hayvanlarda</a:t>
            </a:r>
            <a:r>
              <a:rPr lang="en-US" dirty="0"/>
              <a:t>).</a:t>
            </a:r>
            <a:endParaRPr lang="tr-TR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xmlns="" id="{D210DC02-7EEF-42A0-BB14-37CF5E19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588" y="996275"/>
            <a:ext cx="7752412" cy="1032114"/>
          </a:xfrm>
        </p:spPr>
        <p:txBody>
          <a:bodyPr>
            <a:normAutofit/>
          </a:bodyPr>
          <a:lstStyle/>
          <a:p>
            <a:r>
              <a:rPr lang="tr-TR" sz="3600" b="1" dirty="0" err="1"/>
              <a:t>Coronavirüsler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6868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7142" y="989351"/>
            <a:ext cx="10244528" cy="701337"/>
          </a:xfrm>
        </p:spPr>
        <p:txBody>
          <a:bodyPr>
            <a:normAutofit/>
          </a:bodyPr>
          <a:lstStyle/>
          <a:p>
            <a:r>
              <a:rPr lang="en-US" dirty="0" err="1"/>
              <a:t>Temasl</a:t>
            </a:r>
            <a:r>
              <a:rPr lang="tr-TR" dirty="0"/>
              <a:t>ı</a:t>
            </a:r>
            <a:r>
              <a:rPr lang="en-US" dirty="0"/>
              <a:t> </a:t>
            </a:r>
            <a:r>
              <a:rPr lang="en-US" dirty="0" err="1"/>
              <a:t>Takibi</a:t>
            </a:r>
            <a:r>
              <a:rPr lang="en-US" dirty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Kesin</a:t>
            </a:r>
            <a:r>
              <a:rPr lang="en-US" dirty="0"/>
              <a:t>/</a:t>
            </a:r>
            <a:r>
              <a:rPr lang="en-US" dirty="0" err="1"/>
              <a:t>olası</a:t>
            </a:r>
            <a:r>
              <a:rPr lang="en-US" dirty="0"/>
              <a:t> 2019-nCoV </a:t>
            </a:r>
            <a:r>
              <a:rPr lang="en-US" dirty="0" err="1"/>
              <a:t>enfeksiyonu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damlacık</a:t>
            </a:r>
            <a:r>
              <a:rPr lang="en-US" dirty="0"/>
              <a:t> </a:t>
            </a:r>
            <a:r>
              <a:rPr lang="en-US" dirty="0" err="1"/>
              <a:t>enfeksiyonuna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korunma</a:t>
            </a:r>
            <a:r>
              <a:rPr lang="en-US" dirty="0"/>
              <a:t> </a:t>
            </a:r>
            <a:r>
              <a:rPr lang="en-US" dirty="0" err="1"/>
              <a:t>önlemleri</a:t>
            </a:r>
            <a:r>
              <a:rPr lang="en-US" dirty="0"/>
              <a:t> </a:t>
            </a:r>
            <a:r>
              <a:rPr lang="en-US" dirty="0" err="1"/>
              <a:t>alınmadan</a:t>
            </a:r>
            <a:r>
              <a:rPr lang="en-US" dirty="0"/>
              <a:t>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temas</a:t>
            </a:r>
            <a:r>
              <a:rPr lang="en-US" dirty="0"/>
              <a:t> </a:t>
            </a:r>
            <a:r>
              <a:rPr lang="en-US" dirty="0" err="1"/>
              <a:t>etmiş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kişiler</a:t>
            </a:r>
            <a:r>
              <a:rPr lang="en-US" dirty="0"/>
              <a:t> 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en-US" dirty="0"/>
              <a:t>İl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Müdürlüğü’nce</a:t>
            </a:r>
            <a:r>
              <a:rPr lang="en-US" dirty="0"/>
              <a:t>, </a:t>
            </a:r>
            <a:r>
              <a:rPr lang="en-US" dirty="0" err="1"/>
              <a:t>korunmasız</a:t>
            </a:r>
            <a:r>
              <a:rPr lang="en-US" dirty="0"/>
              <a:t> son </a:t>
            </a:r>
            <a:r>
              <a:rPr lang="en-US" dirty="0" err="1"/>
              <a:t>temaslarından</a:t>
            </a:r>
            <a:r>
              <a:rPr lang="en-US" dirty="0"/>
              <a:t> </a:t>
            </a:r>
            <a:r>
              <a:rPr lang="en-US" dirty="0" err="1"/>
              <a:t>sonraki</a:t>
            </a:r>
            <a:r>
              <a:rPr lang="en-US" dirty="0"/>
              <a:t> 14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;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dirty="0" err="1"/>
              <a:t>Ö</a:t>
            </a:r>
            <a:r>
              <a:rPr lang="en-US" dirty="0" err="1"/>
              <a:t>zellikle</a:t>
            </a:r>
            <a:r>
              <a:rPr lang="en-US" dirty="0"/>
              <a:t> </a:t>
            </a:r>
            <a:r>
              <a:rPr lang="en-US" dirty="0" err="1"/>
              <a:t>ateş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semptomları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izlenmeli</a:t>
            </a:r>
            <a:r>
              <a:rPr lang="en-US" dirty="0"/>
              <a:t>; 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dirty="0" err="1"/>
              <a:t>A</a:t>
            </a:r>
            <a:r>
              <a:rPr lang="en-US" dirty="0" err="1"/>
              <a:t>ncak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kişilerde</a:t>
            </a:r>
            <a:r>
              <a:rPr lang="en-US" dirty="0"/>
              <a:t> </a:t>
            </a:r>
            <a:r>
              <a:rPr lang="en-US" dirty="0" err="1"/>
              <a:t>titreme</a:t>
            </a:r>
            <a:r>
              <a:rPr lang="en-US" dirty="0"/>
              <a:t>, </a:t>
            </a:r>
            <a:r>
              <a:rPr lang="en-US" dirty="0" err="1"/>
              <a:t>vücut</a:t>
            </a:r>
            <a:r>
              <a:rPr lang="en-US" dirty="0"/>
              <a:t> </a:t>
            </a:r>
            <a:r>
              <a:rPr lang="en-US" dirty="0" err="1"/>
              <a:t>ağrıları</a:t>
            </a:r>
            <a:r>
              <a:rPr lang="en-US" dirty="0"/>
              <a:t>, </a:t>
            </a:r>
            <a:r>
              <a:rPr lang="en-US" dirty="0" err="1"/>
              <a:t>boğaz</a:t>
            </a:r>
            <a:r>
              <a:rPr lang="en-US" dirty="0"/>
              <a:t> </a:t>
            </a:r>
            <a:r>
              <a:rPr lang="en-US" dirty="0" err="1"/>
              <a:t>ağrısı</a:t>
            </a:r>
            <a:r>
              <a:rPr lang="en-US" dirty="0"/>
              <a:t>, </a:t>
            </a:r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ağrısı</a:t>
            </a:r>
            <a:r>
              <a:rPr lang="en-US" dirty="0"/>
              <a:t>, </a:t>
            </a:r>
            <a:r>
              <a:rPr lang="en-US" dirty="0" err="1"/>
              <a:t>ishal</a:t>
            </a:r>
            <a:r>
              <a:rPr lang="en-US" dirty="0"/>
              <a:t>, </a:t>
            </a:r>
            <a:r>
              <a:rPr lang="en-US" dirty="0" err="1"/>
              <a:t>mide</a:t>
            </a:r>
            <a:r>
              <a:rPr lang="en-US" dirty="0"/>
              <a:t> </a:t>
            </a:r>
            <a:r>
              <a:rPr lang="en-US" dirty="0" err="1"/>
              <a:t>bulantısı</a:t>
            </a:r>
            <a:r>
              <a:rPr lang="en-US" dirty="0"/>
              <a:t>/</a:t>
            </a:r>
            <a:r>
              <a:rPr lang="en-US" dirty="0" err="1"/>
              <a:t>kusma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burun</a:t>
            </a:r>
            <a:r>
              <a:rPr lang="en-US" dirty="0"/>
              <a:t> </a:t>
            </a:r>
            <a:r>
              <a:rPr lang="en-US" dirty="0" err="1"/>
              <a:t>akıntısı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semptomlar</a:t>
            </a:r>
            <a:r>
              <a:rPr lang="en-US" dirty="0"/>
              <a:t> da </a:t>
            </a:r>
            <a:r>
              <a:rPr lang="en-US" dirty="0" err="1"/>
              <a:t>dikkate</a:t>
            </a:r>
            <a:r>
              <a:rPr lang="en-US" dirty="0"/>
              <a:t> </a:t>
            </a:r>
            <a:r>
              <a:rPr lang="en-US" dirty="0" err="1"/>
              <a:t>alınarak</a:t>
            </a:r>
            <a:r>
              <a:rPr lang="en-US" dirty="0"/>
              <a:t> 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dirty="0" err="1"/>
              <a:t>T</a:t>
            </a:r>
            <a:r>
              <a:rPr lang="en-US" dirty="0" err="1"/>
              <a:t>elefonla</a:t>
            </a:r>
            <a:r>
              <a:rPr lang="en-US" dirty="0"/>
              <a:t> </a:t>
            </a:r>
            <a:r>
              <a:rPr lang="en-US" dirty="0" err="1"/>
              <a:t>günlük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edilmeli</a:t>
            </a:r>
            <a:r>
              <a:rPr lang="en-US" dirty="0"/>
              <a:t>,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en-US" dirty="0"/>
              <a:t> </a:t>
            </a:r>
            <a:r>
              <a:rPr lang="tr-TR" dirty="0"/>
              <a:t>G</a:t>
            </a:r>
            <a:r>
              <a:rPr lang="en-US" dirty="0" err="1"/>
              <a:t>er</a:t>
            </a:r>
            <a:r>
              <a:rPr lang="tr-TR" dirty="0"/>
              <a:t>e</a:t>
            </a:r>
            <a:r>
              <a:rPr lang="en-US" dirty="0" err="1"/>
              <a:t>kirse</a:t>
            </a:r>
            <a:r>
              <a:rPr lang="en-US" dirty="0"/>
              <a:t> </a:t>
            </a:r>
            <a:r>
              <a:rPr lang="en-US" dirty="0" err="1"/>
              <a:t>evde</a:t>
            </a:r>
            <a:r>
              <a:rPr lang="en-US" dirty="0"/>
              <a:t> </a:t>
            </a:r>
            <a:r>
              <a:rPr lang="en-US" dirty="0" err="1"/>
              <a:t>ziyaret</a:t>
            </a:r>
            <a:r>
              <a:rPr lang="en-US" dirty="0"/>
              <a:t> </a:t>
            </a:r>
            <a:r>
              <a:rPr lang="en-US" dirty="0" err="1"/>
              <a:t>edilmelidir</a:t>
            </a:r>
            <a:r>
              <a:rPr lang="en-US" dirty="0"/>
              <a:t>. 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en-US" b="1" dirty="0"/>
              <a:t>2019-nCoV </a:t>
            </a:r>
            <a:r>
              <a:rPr lang="en-US" b="1" dirty="0" err="1"/>
              <a:t>enfeksiyonu</a:t>
            </a:r>
            <a:r>
              <a:rPr lang="en-US" b="1" dirty="0"/>
              <a:t> </a:t>
            </a:r>
            <a:r>
              <a:rPr lang="en-US" b="1" dirty="0" err="1"/>
              <a:t>için</a:t>
            </a:r>
            <a:r>
              <a:rPr lang="en-US" b="1" dirty="0"/>
              <a:t> </a:t>
            </a:r>
            <a:r>
              <a:rPr lang="en-US" b="1" dirty="0" err="1"/>
              <a:t>doğrulama</a:t>
            </a:r>
            <a:r>
              <a:rPr lang="en-US" b="1" dirty="0"/>
              <a:t> </a:t>
            </a:r>
            <a:r>
              <a:rPr lang="en-US" b="1" dirty="0" err="1"/>
              <a:t>sürecindeki</a:t>
            </a:r>
            <a:r>
              <a:rPr lang="en-US" b="1" dirty="0"/>
              <a:t> </a:t>
            </a:r>
            <a:r>
              <a:rPr lang="en-US" b="1" dirty="0" err="1"/>
              <a:t>vakalar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yakın</a:t>
            </a:r>
            <a:r>
              <a:rPr lang="en-US" b="1" dirty="0"/>
              <a:t> </a:t>
            </a:r>
            <a:r>
              <a:rPr lang="en-US" b="1" dirty="0" err="1"/>
              <a:t>temas</a:t>
            </a:r>
            <a:r>
              <a:rPr lang="en-US" b="1" dirty="0"/>
              <a:t> </a:t>
            </a:r>
            <a:r>
              <a:rPr lang="en-US" b="1" dirty="0" err="1"/>
              <a:t>edenler</a:t>
            </a:r>
            <a:r>
              <a:rPr lang="en-US" b="1" dirty="0"/>
              <a:t>, </a:t>
            </a:r>
            <a:r>
              <a:rPr lang="en-US" b="1" dirty="0" err="1"/>
              <a:t>sonuç</a:t>
            </a:r>
            <a:r>
              <a:rPr lang="en-US" b="1" dirty="0"/>
              <a:t> </a:t>
            </a:r>
            <a:r>
              <a:rPr lang="en-US" b="1" dirty="0" err="1"/>
              <a:t>negatif</a:t>
            </a:r>
            <a:r>
              <a:rPr lang="en-US" b="1" dirty="0"/>
              <a:t> </a:t>
            </a:r>
            <a:r>
              <a:rPr lang="en-US" b="1" dirty="0" err="1"/>
              <a:t>ise</a:t>
            </a:r>
            <a:r>
              <a:rPr lang="en-US" b="1" dirty="0"/>
              <a:t> </a:t>
            </a:r>
            <a:r>
              <a:rPr lang="en-US" b="1" dirty="0" err="1"/>
              <a:t>izlem</a:t>
            </a:r>
            <a:r>
              <a:rPr lang="en-US" b="1" dirty="0"/>
              <a:t> </a:t>
            </a:r>
            <a:r>
              <a:rPr lang="en-US" b="1" dirty="0" err="1"/>
              <a:t>sonlandırılır</a:t>
            </a:r>
            <a:r>
              <a:rPr lang="en-US" b="1" dirty="0"/>
              <a:t>; </a:t>
            </a:r>
            <a:r>
              <a:rPr lang="en-US" b="1" dirty="0" err="1"/>
              <a:t>sonuç</a:t>
            </a:r>
            <a:r>
              <a:rPr lang="en-US" b="1" dirty="0"/>
              <a:t> </a:t>
            </a:r>
            <a:r>
              <a:rPr lang="en-US" b="1" dirty="0" err="1"/>
              <a:t>pozitif</a:t>
            </a:r>
            <a:r>
              <a:rPr lang="en-US" b="1" dirty="0"/>
              <a:t> </a:t>
            </a:r>
            <a:r>
              <a:rPr lang="en-US" b="1" dirty="0" err="1"/>
              <a:t>gelirse</a:t>
            </a:r>
            <a:r>
              <a:rPr lang="en-US" b="1" dirty="0"/>
              <a:t> </a:t>
            </a:r>
            <a:r>
              <a:rPr lang="en-US" b="1" dirty="0" err="1"/>
              <a:t>izleme</a:t>
            </a:r>
            <a:r>
              <a:rPr lang="en-US" b="1" dirty="0"/>
              <a:t> 14. </a:t>
            </a:r>
            <a:r>
              <a:rPr lang="en-US" b="1" dirty="0" err="1"/>
              <a:t>güne</a:t>
            </a:r>
            <a:r>
              <a:rPr lang="en-US" b="1" dirty="0"/>
              <a:t> </a:t>
            </a:r>
            <a:r>
              <a:rPr lang="en-US" b="1" dirty="0" err="1"/>
              <a:t>kadar</a:t>
            </a:r>
            <a:r>
              <a:rPr lang="en-US" b="1" dirty="0"/>
              <a:t> </a:t>
            </a:r>
            <a:r>
              <a:rPr lang="en-US" b="1" dirty="0" err="1"/>
              <a:t>devam</a:t>
            </a:r>
            <a:r>
              <a:rPr lang="en-US" b="1" dirty="0"/>
              <a:t> </a:t>
            </a:r>
            <a:r>
              <a:rPr lang="en-US" b="1" dirty="0" err="1"/>
              <a:t>edilir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5522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9764" y="2383436"/>
            <a:ext cx="10244528" cy="701337"/>
          </a:xfrm>
        </p:spPr>
        <p:txBody>
          <a:bodyPr/>
          <a:lstStyle/>
          <a:p>
            <a:pPr algn="ctr"/>
            <a:r>
              <a:rPr lang="tr-TR" dirty="0"/>
              <a:t>TEMASLI TAKİBİ</a:t>
            </a:r>
          </a:p>
        </p:txBody>
      </p:sp>
    </p:spTree>
    <p:extLst>
      <p:ext uri="{BB962C8B-B14F-4D97-AF65-F5344CB8AC3E}">
        <p14:creationId xmlns:p14="http://schemas.microsoft.com/office/powerpoint/2010/main" val="845785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Yakın </a:t>
            </a:r>
            <a:r>
              <a:rPr lang="en-US" dirty="0" err="1"/>
              <a:t>Temaslı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Kesin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olası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vakaya</a:t>
            </a:r>
            <a:r>
              <a:rPr lang="en-US" dirty="0"/>
              <a:t> </a:t>
            </a:r>
            <a:r>
              <a:rPr lang="en-US" dirty="0" err="1"/>
              <a:t>damlacık</a:t>
            </a:r>
            <a:r>
              <a:rPr lang="en-US" dirty="0"/>
              <a:t> </a:t>
            </a:r>
            <a:r>
              <a:rPr lang="en-US" dirty="0" err="1"/>
              <a:t>enfeksiyonuna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korunma</a:t>
            </a:r>
            <a:r>
              <a:rPr lang="en-US" dirty="0"/>
              <a:t> </a:t>
            </a:r>
            <a:r>
              <a:rPr lang="en-US" dirty="0" err="1"/>
              <a:t>önlemleri</a:t>
            </a:r>
            <a:r>
              <a:rPr lang="en-US" dirty="0"/>
              <a:t> </a:t>
            </a:r>
            <a:r>
              <a:rPr lang="en-US" dirty="0" err="1"/>
              <a:t>alınmadan</a:t>
            </a:r>
            <a:r>
              <a:rPr lang="en-US" dirty="0"/>
              <a:t> </a:t>
            </a:r>
            <a:r>
              <a:rPr lang="en-US" dirty="0" err="1"/>
              <a:t>doğrudan</a:t>
            </a:r>
            <a:r>
              <a:rPr lang="en-US" dirty="0"/>
              <a:t> </a:t>
            </a:r>
            <a:r>
              <a:rPr lang="en-US" dirty="0" err="1"/>
              <a:t>bakım</a:t>
            </a:r>
            <a:r>
              <a:rPr lang="en-US" dirty="0"/>
              <a:t> </a:t>
            </a:r>
            <a:r>
              <a:rPr lang="en-US" dirty="0" err="1"/>
              <a:t>sağlayan</a:t>
            </a:r>
            <a:r>
              <a:rPr lang="en-US" dirty="0"/>
              <a:t>,</a:t>
            </a:r>
            <a:endParaRPr lang="tr-TR" dirty="0"/>
          </a:p>
          <a:p>
            <a:pPr>
              <a:lnSpc>
                <a:spcPct val="110000"/>
              </a:lnSpc>
            </a:pPr>
            <a:endParaRPr lang="tr-TR" dirty="0"/>
          </a:p>
          <a:p>
            <a:pPr>
              <a:lnSpc>
                <a:spcPct val="110000"/>
              </a:lnSpc>
            </a:pPr>
            <a:r>
              <a:rPr lang="en-US" dirty="0"/>
              <a:t>2019-nCoV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enfekte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çalışanları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çalışan</a:t>
            </a:r>
            <a:r>
              <a:rPr lang="en-US" dirty="0"/>
              <a:t>,</a:t>
            </a:r>
            <a:endParaRPr lang="tr-TR" dirty="0"/>
          </a:p>
          <a:p>
            <a:pPr>
              <a:lnSpc>
                <a:spcPct val="110000"/>
              </a:lnSpc>
            </a:pPr>
            <a:endParaRPr lang="tr-TR" dirty="0"/>
          </a:p>
          <a:p>
            <a:pPr>
              <a:lnSpc>
                <a:spcPct val="110000"/>
              </a:lnSpc>
            </a:pPr>
            <a:r>
              <a:rPr lang="en-US" dirty="0"/>
              <a:t>2019-nCoV </a:t>
            </a:r>
            <a:r>
              <a:rPr lang="en-US" dirty="0" err="1"/>
              <a:t>hastası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ortamda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</a:t>
            </a:r>
            <a:r>
              <a:rPr lang="tr-TR" dirty="0"/>
              <a:t>veya </a:t>
            </a:r>
            <a:r>
              <a:rPr lang="en-US" dirty="0"/>
              <a:t>hasta </a:t>
            </a:r>
            <a:r>
              <a:rPr lang="en-US" dirty="0" err="1"/>
              <a:t>ziyaretinde</a:t>
            </a:r>
            <a:r>
              <a:rPr lang="en-US" dirty="0"/>
              <a:t> </a:t>
            </a:r>
            <a:r>
              <a:rPr lang="en-US" dirty="0" err="1"/>
              <a:t>bulunma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merkezi</a:t>
            </a:r>
            <a:r>
              <a:rPr lang="en-US" dirty="0"/>
              <a:t> </a:t>
            </a:r>
            <a:r>
              <a:rPr lang="en-US" dirty="0" err="1"/>
              <a:t>ilişkili</a:t>
            </a:r>
            <a:r>
              <a:rPr lang="en-US" dirty="0"/>
              <a:t> </a:t>
            </a:r>
            <a:r>
              <a:rPr lang="en-US" dirty="0" err="1"/>
              <a:t>maruziyeti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kişiler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3402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Yakın </a:t>
            </a:r>
            <a:r>
              <a:rPr lang="en-US" dirty="0" err="1"/>
              <a:t>Temaslı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2019-nCoV </a:t>
            </a:r>
            <a:r>
              <a:rPr lang="en-US" dirty="0" err="1"/>
              <a:t>hastaları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ortamda</a:t>
            </a:r>
            <a:r>
              <a:rPr lang="en-US" dirty="0"/>
              <a:t>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mesafede</a:t>
            </a:r>
            <a:r>
              <a:rPr lang="en-US" dirty="0"/>
              <a:t> </a:t>
            </a:r>
            <a:r>
              <a:rPr lang="en-US" dirty="0" err="1"/>
              <a:t>çalışan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okul</a:t>
            </a:r>
            <a:r>
              <a:rPr lang="en-US" dirty="0"/>
              <a:t> </a:t>
            </a:r>
            <a:r>
              <a:rPr lang="en-US" dirty="0" err="1"/>
              <a:t>öncesinde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sınıfı</a:t>
            </a:r>
            <a:r>
              <a:rPr lang="en-US" dirty="0"/>
              <a:t> </a:t>
            </a:r>
            <a:r>
              <a:rPr lang="en-US" dirty="0" err="1"/>
              <a:t>paylaşan</a:t>
            </a:r>
            <a:r>
              <a:rPr lang="en-US" dirty="0"/>
              <a:t>, </a:t>
            </a:r>
            <a:r>
              <a:rPr lang="en-US" dirty="0" err="1"/>
              <a:t>okul</a:t>
            </a:r>
            <a:r>
              <a:rPr lang="en-US" dirty="0"/>
              <a:t> </a:t>
            </a:r>
            <a:r>
              <a:rPr lang="en-US" dirty="0" err="1"/>
              <a:t>çocuklarında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, </a:t>
            </a:r>
            <a:r>
              <a:rPr lang="en-US" dirty="0" err="1"/>
              <a:t>arka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sıra</a:t>
            </a:r>
            <a:r>
              <a:rPr lang="en-US" dirty="0"/>
              <a:t> </a:t>
            </a:r>
            <a:r>
              <a:rPr lang="en-US" dirty="0" err="1"/>
              <a:t>arkadaşı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kişiler</a:t>
            </a:r>
            <a:r>
              <a:rPr lang="en-US" dirty="0"/>
              <a:t>, </a:t>
            </a:r>
            <a:r>
              <a:rPr lang="en-US" dirty="0" err="1"/>
              <a:t>öğretmenler</a:t>
            </a:r>
            <a:endParaRPr lang="tr-TR" dirty="0"/>
          </a:p>
          <a:p>
            <a:pPr lvl="0"/>
            <a:endParaRPr lang="tr-TR" dirty="0"/>
          </a:p>
          <a:p>
            <a:pPr lvl="0"/>
            <a:r>
              <a:rPr lang="en-US" dirty="0"/>
              <a:t>2019-nCoV </a:t>
            </a:r>
            <a:r>
              <a:rPr lang="en-US" dirty="0" err="1"/>
              <a:t>hastaları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yolculuk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kişiler</a:t>
            </a:r>
            <a:r>
              <a:rPr lang="tr-TR" dirty="0"/>
              <a:t> (tur </a:t>
            </a:r>
            <a:r>
              <a:rPr lang="tr-TR" dirty="0" err="1"/>
              <a:t>vb</a:t>
            </a:r>
            <a:r>
              <a:rPr lang="tr-TR" dirty="0"/>
              <a:t>)</a:t>
            </a:r>
          </a:p>
          <a:p>
            <a:pPr lvl="0"/>
            <a:endParaRPr lang="tr-TR" dirty="0"/>
          </a:p>
          <a:p>
            <a:pPr lvl="0"/>
            <a:r>
              <a:rPr lang="en-US" dirty="0"/>
              <a:t>2019-nCoV </a:t>
            </a:r>
            <a:r>
              <a:rPr lang="en-US" dirty="0" err="1"/>
              <a:t>hastaları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evde</a:t>
            </a:r>
            <a:r>
              <a:rPr lang="en-US" dirty="0"/>
              <a:t> </a:t>
            </a:r>
            <a:r>
              <a:rPr lang="en-US" dirty="0" err="1"/>
              <a:t>yaşayanlar</a:t>
            </a:r>
            <a:endParaRPr lang="tr-TR" dirty="0"/>
          </a:p>
          <a:p>
            <a:pPr lvl="0"/>
            <a:endParaRPr lang="tr-TR" dirty="0"/>
          </a:p>
          <a:p>
            <a:pPr lvl="0"/>
            <a:r>
              <a:rPr lang="en-US" dirty="0"/>
              <a:t>2019-nCoV </a:t>
            </a:r>
            <a:r>
              <a:rPr lang="en-US" dirty="0" err="1"/>
              <a:t>hastaları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ofiste</a:t>
            </a:r>
            <a:r>
              <a:rPr lang="en-US" dirty="0"/>
              <a:t> </a:t>
            </a:r>
            <a:r>
              <a:rPr lang="en-US" dirty="0" err="1"/>
              <a:t>çalışanlar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5767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Uçak</a:t>
            </a:r>
            <a:r>
              <a:rPr lang="en-US" dirty="0"/>
              <a:t> </a:t>
            </a:r>
            <a:r>
              <a:rPr lang="en-US" dirty="0" err="1"/>
              <a:t>Temaslısı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 </a:t>
            </a:r>
            <a:r>
              <a:rPr lang="en-US" dirty="0"/>
              <a:t>2019-nCoV </a:t>
            </a:r>
            <a:r>
              <a:rPr lang="en-US" dirty="0" err="1"/>
              <a:t>kesin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olası</a:t>
            </a:r>
            <a:r>
              <a:rPr lang="en-US" dirty="0"/>
              <a:t> </a:t>
            </a:r>
            <a:r>
              <a:rPr lang="en-US" dirty="0" err="1"/>
              <a:t>tanısı</a:t>
            </a:r>
            <a:r>
              <a:rPr lang="en-US" dirty="0"/>
              <a:t> </a:t>
            </a:r>
            <a:r>
              <a:rPr lang="en-US" dirty="0" err="1"/>
              <a:t>konan</a:t>
            </a:r>
            <a:r>
              <a:rPr lang="en-US" dirty="0"/>
              <a:t> </a:t>
            </a:r>
            <a:r>
              <a:rPr lang="en-US" dirty="0" err="1"/>
              <a:t>vakalar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uçakta</a:t>
            </a:r>
            <a:r>
              <a:rPr lang="en-US" dirty="0"/>
              <a:t> </a:t>
            </a:r>
            <a:r>
              <a:rPr lang="en-US" dirty="0" err="1"/>
              <a:t>seyahat</a:t>
            </a:r>
            <a:r>
              <a:rPr lang="en-US" dirty="0"/>
              <a:t> </a:t>
            </a:r>
            <a:r>
              <a:rPr lang="en-US" dirty="0" err="1"/>
              <a:t>etmiş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yolculardan</a:t>
            </a:r>
            <a:endParaRPr lang="tr-TR" dirty="0"/>
          </a:p>
          <a:p>
            <a:pPr marL="0" indent="0">
              <a:lnSpc>
                <a:spcPct val="100000"/>
              </a:lnSpc>
              <a:buNone/>
            </a:pPr>
            <a:r>
              <a:rPr lang="tr-TR" dirty="0"/>
              <a:t>	İ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,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arka</a:t>
            </a:r>
            <a:r>
              <a:rPr lang="en-US" dirty="0"/>
              <a:t>,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koltuktaki</a:t>
            </a:r>
            <a:r>
              <a:rPr lang="en-US" dirty="0"/>
              <a:t> </a:t>
            </a:r>
            <a:r>
              <a:rPr lang="en-US" dirty="0" err="1"/>
              <a:t>yolcular</a:t>
            </a:r>
            <a:r>
              <a:rPr lang="en-US" dirty="0"/>
              <a:t> </a:t>
            </a:r>
            <a:endParaRPr lang="tr-TR" dirty="0"/>
          </a:p>
          <a:p>
            <a:pPr marL="0" indent="0">
              <a:lnSpc>
                <a:spcPct val="100000"/>
              </a:lnSpc>
              <a:buNone/>
            </a:pPr>
            <a:r>
              <a:rPr lang="tr-TR" dirty="0"/>
              <a:t>	</a:t>
            </a:r>
            <a:r>
              <a:rPr lang="en-US" dirty="0" err="1"/>
              <a:t>temastan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hafta</a:t>
            </a:r>
            <a:r>
              <a:rPr lang="en-US" dirty="0"/>
              <a:t> </a:t>
            </a:r>
            <a:r>
              <a:rPr lang="en-US" dirty="0" err="1"/>
              <a:t>sonrasına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edilmeli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520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Uçak</a:t>
            </a:r>
            <a:r>
              <a:rPr lang="en-US" dirty="0"/>
              <a:t> </a:t>
            </a:r>
            <a:r>
              <a:rPr lang="en-US" dirty="0" err="1"/>
              <a:t>Temaslısı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dirty="0" err="1"/>
              <a:t>Kesin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olası</a:t>
            </a:r>
            <a:r>
              <a:rPr lang="en-US" dirty="0"/>
              <a:t> </a:t>
            </a:r>
            <a:r>
              <a:rPr lang="en-US" dirty="0" err="1"/>
              <a:t>vaka</a:t>
            </a:r>
            <a:r>
              <a:rPr lang="en-US" dirty="0"/>
              <a:t> </a:t>
            </a:r>
            <a:r>
              <a:rPr lang="en-US" dirty="0" err="1"/>
              <a:t>tanımına</a:t>
            </a:r>
            <a:r>
              <a:rPr lang="en-US" dirty="0"/>
              <a:t> </a:t>
            </a:r>
            <a:r>
              <a:rPr lang="en-US" dirty="0" err="1"/>
              <a:t>uyan</a:t>
            </a:r>
            <a:r>
              <a:rPr lang="en-US" dirty="0"/>
              <a:t> hasta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uçak</a:t>
            </a:r>
            <a:r>
              <a:rPr lang="en-US" dirty="0"/>
              <a:t> </a:t>
            </a:r>
            <a:r>
              <a:rPr lang="en-US" dirty="0" err="1"/>
              <a:t>içerisinde</a:t>
            </a:r>
            <a:r>
              <a:rPr lang="en-US" dirty="0"/>
              <a:t> </a:t>
            </a:r>
            <a:r>
              <a:rPr lang="en-US" dirty="0" err="1"/>
              <a:t>ilgilenen</a:t>
            </a:r>
            <a:r>
              <a:rPr lang="en-US" dirty="0"/>
              <a:t> </a:t>
            </a:r>
            <a:r>
              <a:rPr lang="en-US" dirty="0" err="1"/>
              <a:t>kabin</a:t>
            </a:r>
            <a:r>
              <a:rPr lang="en-US" dirty="0"/>
              <a:t> </a:t>
            </a:r>
            <a:r>
              <a:rPr lang="en-US" dirty="0" err="1"/>
              <a:t>personelinin</a:t>
            </a:r>
            <a:r>
              <a:rPr lang="en-US" dirty="0"/>
              <a:t> </a:t>
            </a:r>
            <a:r>
              <a:rPr lang="tr-TR" dirty="0"/>
              <a:t>s</a:t>
            </a:r>
            <a:r>
              <a:rPr lang="en-US" dirty="0" err="1"/>
              <a:t>emptom</a:t>
            </a:r>
            <a:r>
              <a:rPr lang="en-US" dirty="0"/>
              <a:t> </a:t>
            </a:r>
            <a:r>
              <a:rPr lang="en-US" dirty="0" err="1"/>
              <a:t>takibi</a:t>
            </a:r>
            <a:r>
              <a:rPr lang="en-US" dirty="0"/>
              <a:t> </a:t>
            </a:r>
            <a:r>
              <a:rPr lang="en-US" dirty="0" err="1"/>
              <a:t>yapıl</a:t>
            </a:r>
            <a:r>
              <a:rPr lang="tr-TR" dirty="0" err="1"/>
              <a:t>ır</a:t>
            </a:r>
            <a:r>
              <a:rPr lang="tr-TR" dirty="0"/>
              <a:t>;</a:t>
            </a:r>
            <a:r>
              <a:rPr lang="en-US" dirty="0"/>
              <a:t> </a:t>
            </a:r>
            <a:endParaRPr lang="tr-TR" dirty="0"/>
          </a:p>
          <a:p>
            <a:pPr>
              <a:lnSpc>
                <a:spcPct val="100000"/>
              </a:lnSpc>
            </a:pPr>
            <a:r>
              <a:rPr lang="tr-TR" dirty="0"/>
              <a:t>Vakanın n</a:t>
            </a:r>
            <a:r>
              <a:rPr lang="en-US" dirty="0" err="1"/>
              <a:t>umune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çıkarsa</a:t>
            </a:r>
            <a:r>
              <a:rPr lang="en-US" dirty="0"/>
              <a:t> </a:t>
            </a:r>
            <a:r>
              <a:rPr lang="en-US" dirty="0" err="1"/>
              <a:t>uçuşa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verilir</a:t>
            </a:r>
            <a:endParaRPr lang="tr-TR" dirty="0"/>
          </a:p>
          <a:p>
            <a:pPr>
              <a:lnSpc>
                <a:spcPct val="100000"/>
              </a:lnSpc>
            </a:pPr>
            <a:endParaRPr lang="tr-TR" dirty="0"/>
          </a:p>
          <a:p>
            <a:pPr>
              <a:lnSpc>
                <a:spcPct val="100000"/>
              </a:lnSpc>
            </a:pPr>
            <a:r>
              <a:rPr lang="tr-TR" dirty="0"/>
              <a:t>V</a:t>
            </a:r>
            <a:r>
              <a:rPr lang="en-US" dirty="0" err="1"/>
              <a:t>akanın</a:t>
            </a:r>
            <a:r>
              <a:rPr lang="en-US" dirty="0"/>
              <a:t> </a:t>
            </a:r>
            <a:r>
              <a:rPr lang="en-US" dirty="0" err="1"/>
              <a:t>numune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çıkarsa</a:t>
            </a:r>
            <a:r>
              <a:rPr lang="en-US" dirty="0"/>
              <a:t> </a:t>
            </a:r>
            <a:endParaRPr lang="tr-TR" dirty="0"/>
          </a:p>
          <a:p>
            <a:pPr marL="0" indent="0">
              <a:lnSpc>
                <a:spcPct val="100000"/>
              </a:lnSpc>
              <a:buNone/>
            </a:pPr>
            <a:r>
              <a:rPr lang="tr-TR" dirty="0"/>
              <a:t>	</a:t>
            </a:r>
            <a:r>
              <a:rPr lang="en-US" dirty="0" err="1"/>
              <a:t>direk</a:t>
            </a:r>
            <a:r>
              <a:rPr lang="tr-TR" dirty="0"/>
              <a:t>t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semptom</a:t>
            </a:r>
            <a:r>
              <a:rPr lang="en-US" dirty="0"/>
              <a:t> </a:t>
            </a:r>
            <a:r>
              <a:rPr lang="en-US" dirty="0" err="1"/>
              <a:t>gelişmesine</a:t>
            </a:r>
            <a:r>
              <a:rPr lang="en-US" dirty="0"/>
              <a:t> </a:t>
            </a:r>
            <a:r>
              <a:rPr lang="en-US" dirty="0" err="1"/>
              <a:t>bakılmaksızın</a:t>
            </a:r>
            <a:r>
              <a:rPr lang="en-US" dirty="0"/>
              <a:t> </a:t>
            </a:r>
            <a:r>
              <a:rPr lang="en-US" dirty="0" err="1"/>
              <a:t>temastan</a:t>
            </a:r>
            <a:r>
              <a:rPr lang="en-US" dirty="0"/>
              <a:t> </a:t>
            </a:r>
            <a:r>
              <a:rPr lang="en-US" dirty="0" err="1"/>
              <a:t>itibaren</a:t>
            </a:r>
            <a:r>
              <a:rPr lang="en-US" dirty="0"/>
              <a:t> </a:t>
            </a:r>
            <a:r>
              <a:rPr lang="en-US" dirty="0" err="1"/>
              <a:t>hesaplanarak</a:t>
            </a:r>
            <a:r>
              <a:rPr lang="en-US" dirty="0"/>
              <a:t> 14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süreyle</a:t>
            </a:r>
            <a:r>
              <a:rPr lang="en-US" dirty="0"/>
              <a:t> </a:t>
            </a:r>
            <a:r>
              <a:rPr lang="en-US" dirty="0" err="1"/>
              <a:t>uçuşuna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verilmez</a:t>
            </a:r>
            <a:endParaRPr lang="tr-TR" dirty="0"/>
          </a:p>
          <a:p>
            <a:pPr marL="0" indent="0">
              <a:lnSpc>
                <a:spcPct val="100000"/>
              </a:lnSpc>
              <a:buNone/>
            </a:pPr>
            <a:endParaRPr lang="tr-TR" dirty="0"/>
          </a:p>
          <a:p>
            <a:pPr>
              <a:lnSpc>
                <a:spcPct val="100000"/>
              </a:lnSpc>
            </a:pPr>
            <a:r>
              <a:rPr lang="en-US" dirty="0" err="1"/>
              <a:t>Numune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çıkmadan</a:t>
            </a:r>
            <a:r>
              <a:rPr lang="en-US" dirty="0"/>
              <a:t> </a:t>
            </a:r>
            <a:r>
              <a:rPr lang="en-US" dirty="0" err="1"/>
              <a:t>semptom</a:t>
            </a:r>
            <a:r>
              <a:rPr lang="en-US" dirty="0"/>
              <a:t> </a:t>
            </a:r>
            <a:r>
              <a:rPr lang="en-US" dirty="0" err="1"/>
              <a:t>çıkması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temastan</a:t>
            </a:r>
            <a:r>
              <a:rPr lang="en-US" dirty="0"/>
              <a:t> </a:t>
            </a:r>
            <a:r>
              <a:rPr lang="en-US" dirty="0" err="1"/>
              <a:t>itibaren</a:t>
            </a:r>
            <a:r>
              <a:rPr lang="en-US" dirty="0"/>
              <a:t> </a:t>
            </a:r>
            <a:r>
              <a:rPr lang="en-US" dirty="0" err="1"/>
              <a:t>hesaplanarak</a:t>
            </a:r>
            <a:r>
              <a:rPr lang="en-US" dirty="0"/>
              <a:t> 14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uçuşuna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verilmez</a:t>
            </a:r>
            <a:endParaRPr lang="tr-TR" dirty="0"/>
          </a:p>
          <a:p>
            <a:pPr>
              <a:lnSpc>
                <a:spcPct val="10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5226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Temasl</a:t>
            </a:r>
            <a:r>
              <a:rPr lang="tr-TR" dirty="0"/>
              <a:t>ı</a:t>
            </a:r>
            <a:r>
              <a:rPr lang="en-US" dirty="0"/>
              <a:t> </a:t>
            </a:r>
            <a:r>
              <a:rPr lang="en-US" dirty="0" err="1"/>
              <a:t>Takibi</a:t>
            </a:r>
            <a:r>
              <a:rPr lang="en-US" dirty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/>
              <a:t>Kesin</a:t>
            </a:r>
            <a:r>
              <a:rPr lang="en-US" dirty="0"/>
              <a:t>/</a:t>
            </a:r>
            <a:r>
              <a:rPr lang="en-US" dirty="0" err="1"/>
              <a:t>olası</a:t>
            </a:r>
            <a:r>
              <a:rPr lang="en-US" dirty="0"/>
              <a:t> 2019-nCoV </a:t>
            </a:r>
            <a:r>
              <a:rPr lang="en-US" dirty="0" err="1"/>
              <a:t>enfeksiyonu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damlacık</a:t>
            </a:r>
            <a:r>
              <a:rPr lang="en-US" dirty="0"/>
              <a:t> </a:t>
            </a:r>
            <a:r>
              <a:rPr lang="en-US" dirty="0" err="1"/>
              <a:t>enfeksiyonuna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korunma</a:t>
            </a:r>
            <a:r>
              <a:rPr lang="en-US" dirty="0"/>
              <a:t> </a:t>
            </a:r>
            <a:r>
              <a:rPr lang="en-US" dirty="0" err="1"/>
              <a:t>önlemleri</a:t>
            </a:r>
            <a:r>
              <a:rPr lang="en-US" dirty="0"/>
              <a:t> </a:t>
            </a:r>
            <a:r>
              <a:rPr lang="en-US" dirty="0" err="1"/>
              <a:t>alınmadan</a:t>
            </a:r>
            <a:r>
              <a:rPr lang="en-US" dirty="0"/>
              <a:t>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temas</a:t>
            </a:r>
            <a:r>
              <a:rPr lang="en-US" dirty="0"/>
              <a:t> </a:t>
            </a:r>
            <a:r>
              <a:rPr lang="en-US" dirty="0" err="1"/>
              <a:t>etmiş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kişiler</a:t>
            </a:r>
            <a:r>
              <a:rPr lang="tr-TR" dirty="0"/>
              <a:t>;</a:t>
            </a:r>
          </a:p>
          <a:p>
            <a:pPr>
              <a:lnSpc>
                <a:spcPct val="120000"/>
              </a:lnSpc>
            </a:pPr>
            <a:r>
              <a:rPr lang="en-US" dirty="0"/>
              <a:t>İl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Müdürlüğü’nce</a:t>
            </a:r>
            <a:r>
              <a:rPr lang="en-US" dirty="0"/>
              <a:t>, 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dirty="0"/>
              <a:t>K</a:t>
            </a:r>
            <a:r>
              <a:rPr lang="en-US" dirty="0" err="1"/>
              <a:t>orunmasız</a:t>
            </a:r>
            <a:r>
              <a:rPr lang="en-US" dirty="0"/>
              <a:t> son </a:t>
            </a:r>
            <a:r>
              <a:rPr lang="en-US" dirty="0" err="1"/>
              <a:t>temaslarından</a:t>
            </a:r>
            <a:r>
              <a:rPr lang="en-US" dirty="0"/>
              <a:t> </a:t>
            </a:r>
            <a:r>
              <a:rPr lang="en-US" dirty="0" err="1"/>
              <a:t>sonraki</a:t>
            </a:r>
            <a:r>
              <a:rPr lang="en-US" dirty="0"/>
              <a:t> 14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;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dirty="0" err="1"/>
              <a:t>Ö</a:t>
            </a:r>
            <a:r>
              <a:rPr lang="en-US" dirty="0" err="1"/>
              <a:t>zellikle</a:t>
            </a:r>
            <a:r>
              <a:rPr lang="en-US" dirty="0"/>
              <a:t> </a:t>
            </a:r>
            <a:r>
              <a:rPr lang="en-US" dirty="0" err="1"/>
              <a:t>ateş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semptomları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izlenmeli</a:t>
            </a:r>
            <a:r>
              <a:rPr lang="en-US" dirty="0"/>
              <a:t>; 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dirty="0"/>
              <a:t>B</a:t>
            </a:r>
            <a:r>
              <a:rPr lang="en-US" dirty="0"/>
              <a:t>u </a:t>
            </a:r>
            <a:r>
              <a:rPr lang="en-US" dirty="0" err="1"/>
              <a:t>kişilerde</a:t>
            </a:r>
            <a:r>
              <a:rPr lang="en-US" dirty="0"/>
              <a:t> </a:t>
            </a:r>
            <a:r>
              <a:rPr lang="en-US" dirty="0" err="1"/>
              <a:t>titreme</a:t>
            </a:r>
            <a:r>
              <a:rPr lang="en-US" dirty="0"/>
              <a:t>, </a:t>
            </a:r>
            <a:r>
              <a:rPr lang="en-US" dirty="0" err="1"/>
              <a:t>vücut</a:t>
            </a:r>
            <a:r>
              <a:rPr lang="en-US" dirty="0"/>
              <a:t> </a:t>
            </a:r>
            <a:r>
              <a:rPr lang="en-US" dirty="0" err="1"/>
              <a:t>ağrıları</a:t>
            </a:r>
            <a:r>
              <a:rPr lang="en-US" dirty="0"/>
              <a:t>, </a:t>
            </a:r>
            <a:r>
              <a:rPr lang="en-US" dirty="0" err="1"/>
              <a:t>boğaz</a:t>
            </a:r>
            <a:r>
              <a:rPr lang="en-US" dirty="0"/>
              <a:t> </a:t>
            </a:r>
            <a:r>
              <a:rPr lang="en-US" dirty="0" err="1"/>
              <a:t>ağrısı</a:t>
            </a:r>
            <a:r>
              <a:rPr lang="en-US" dirty="0"/>
              <a:t>, </a:t>
            </a:r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ağrısı</a:t>
            </a:r>
            <a:r>
              <a:rPr lang="en-US" dirty="0"/>
              <a:t>, </a:t>
            </a:r>
            <a:r>
              <a:rPr lang="en-US" dirty="0" err="1"/>
              <a:t>ishal</a:t>
            </a:r>
            <a:r>
              <a:rPr lang="en-US" dirty="0"/>
              <a:t>, </a:t>
            </a:r>
            <a:r>
              <a:rPr lang="en-US" dirty="0" err="1"/>
              <a:t>mide</a:t>
            </a:r>
            <a:r>
              <a:rPr lang="en-US" dirty="0"/>
              <a:t> </a:t>
            </a:r>
            <a:r>
              <a:rPr lang="en-US" dirty="0" err="1"/>
              <a:t>bulantısı</a:t>
            </a:r>
            <a:r>
              <a:rPr lang="en-US" dirty="0"/>
              <a:t>/</a:t>
            </a:r>
            <a:r>
              <a:rPr lang="en-US" dirty="0" err="1"/>
              <a:t>kusma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burun</a:t>
            </a:r>
            <a:r>
              <a:rPr lang="en-US" dirty="0"/>
              <a:t> </a:t>
            </a:r>
            <a:r>
              <a:rPr lang="en-US" dirty="0" err="1"/>
              <a:t>akıntısı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semptomlar</a:t>
            </a:r>
            <a:r>
              <a:rPr lang="en-US" dirty="0"/>
              <a:t> da </a:t>
            </a:r>
            <a:r>
              <a:rPr lang="en-US" dirty="0" err="1"/>
              <a:t>dikkate</a:t>
            </a:r>
            <a:r>
              <a:rPr lang="en-US" dirty="0"/>
              <a:t> </a:t>
            </a:r>
            <a:r>
              <a:rPr lang="en-US" dirty="0" err="1"/>
              <a:t>alın</a:t>
            </a:r>
            <a:r>
              <a:rPr lang="tr-TR" dirty="0"/>
              <a:t>malı</a:t>
            </a:r>
            <a:r>
              <a:rPr lang="en-US" dirty="0"/>
              <a:t> 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dirty="0" err="1"/>
              <a:t>T</a:t>
            </a:r>
            <a:r>
              <a:rPr lang="en-US" dirty="0" err="1"/>
              <a:t>elefonla</a:t>
            </a:r>
            <a:r>
              <a:rPr lang="en-US" dirty="0"/>
              <a:t> </a:t>
            </a:r>
            <a:r>
              <a:rPr lang="en-US" dirty="0" err="1"/>
              <a:t>günlük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edilmeli</a:t>
            </a:r>
            <a:r>
              <a:rPr lang="en-US" dirty="0"/>
              <a:t>,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en-US" dirty="0"/>
              <a:t> </a:t>
            </a:r>
            <a:r>
              <a:rPr lang="tr-TR" dirty="0"/>
              <a:t>G</a:t>
            </a:r>
            <a:r>
              <a:rPr lang="en-US" dirty="0" err="1"/>
              <a:t>er</a:t>
            </a:r>
            <a:r>
              <a:rPr lang="tr-TR" dirty="0"/>
              <a:t>e</a:t>
            </a:r>
            <a:r>
              <a:rPr lang="en-US" dirty="0" err="1"/>
              <a:t>kirse</a:t>
            </a:r>
            <a:r>
              <a:rPr lang="en-US" dirty="0"/>
              <a:t> </a:t>
            </a:r>
            <a:r>
              <a:rPr lang="en-US" dirty="0" err="1"/>
              <a:t>evde</a:t>
            </a:r>
            <a:r>
              <a:rPr lang="en-US" dirty="0"/>
              <a:t> </a:t>
            </a:r>
            <a:r>
              <a:rPr lang="en-US" dirty="0" err="1"/>
              <a:t>ziyaret</a:t>
            </a:r>
            <a:r>
              <a:rPr lang="en-US" dirty="0"/>
              <a:t> </a:t>
            </a:r>
            <a:r>
              <a:rPr lang="en-US" dirty="0" err="1"/>
              <a:t>edilmeli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2600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Temasl</a:t>
            </a:r>
            <a:r>
              <a:rPr lang="tr-TR" dirty="0"/>
              <a:t>ı</a:t>
            </a:r>
            <a:r>
              <a:rPr lang="en-US" dirty="0"/>
              <a:t> </a:t>
            </a:r>
            <a:r>
              <a:rPr lang="en-US" dirty="0" err="1"/>
              <a:t>Takibi</a:t>
            </a:r>
            <a:r>
              <a:rPr lang="en-US" dirty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2019-nCoV </a:t>
            </a:r>
            <a:r>
              <a:rPr lang="en-US" b="1" dirty="0" err="1"/>
              <a:t>enfeksiyonu</a:t>
            </a:r>
            <a:r>
              <a:rPr lang="en-US" b="1" dirty="0"/>
              <a:t> </a:t>
            </a:r>
            <a:r>
              <a:rPr lang="en-US" b="1" dirty="0" err="1"/>
              <a:t>için</a:t>
            </a:r>
            <a:r>
              <a:rPr lang="en-US" b="1" dirty="0"/>
              <a:t> </a:t>
            </a:r>
            <a:r>
              <a:rPr lang="en-US" b="1" dirty="0" err="1"/>
              <a:t>doğrulama</a:t>
            </a:r>
            <a:r>
              <a:rPr lang="en-US" b="1" dirty="0"/>
              <a:t> </a:t>
            </a:r>
            <a:r>
              <a:rPr lang="en-US" b="1" dirty="0" err="1"/>
              <a:t>sürecindeki</a:t>
            </a:r>
            <a:r>
              <a:rPr lang="en-US" b="1" dirty="0"/>
              <a:t> </a:t>
            </a:r>
            <a:r>
              <a:rPr lang="en-US" b="1" dirty="0" err="1"/>
              <a:t>vakalar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yakın</a:t>
            </a:r>
            <a:r>
              <a:rPr lang="en-US" b="1" dirty="0"/>
              <a:t> </a:t>
            </a:r>
            <a:r>
              <a:rPr lang="en-US" b="1" dirty="0" err="1"/>
              <a:t>temas</a:t>
            </a:r>
            <a:r>
              <a:rPr lang="en-US" b="1" dirty="0"/>
              <a:t> </a:t>
            </a:r>
            <a:r>
              <a:rPr lang="en-US" b="1" dirty="0" err="1"/>
              <a:t>edenler</a:t>
            </a:r>
            <a:r>
              <a:rPr lang="en-US" b="1" dirty="0"/>
              <a:t>, </a:t>
            </a:r>
            <a:endParaRPr lang="tr-TR" b="1" dirty="0"/>
          </a:p>
          <a:p>
            <a:pPr>
              <a:lnSpc>
                <a:spcPct val="120000"/>
              </a:lnSpc>
            </a:pPr>
            <a:r>
              <a:rPr lang="tr-TR" b="1" dirty="0"/>
              <a:t>S</a:t>
            </a:r>
            <a:r>
              <a:rPr lang="en-US" b="1" dirty="0" err="1"/>
              <a:t>onuç</a:t>
            </a:r>
            <a:r>
              <a:rPr lang="en-US" b="1" dirty="0"/>
              <a:t> </a:t>
            </a:r>
            <a:r>
              <a:rPr lang="en-US" b="1" dirty="0" err="1"/>
              <a:t>negatif</a:t>
            </a:r>
            <a:r>
              <a:rPr lang="en-US" b="1" dirty="0"/>
              <a:t> </a:t>
            </a:r>
            <a:r>
              <a:rPr lang="en-US" b="1" dirty="0" err="1"/>
              <a:t>ise</a:t>
            </a:r>
            <a:r>
              <a:rPr lang="en-US" b="1" dirty="0"/>
              <a:t> </a:t>
            </a:r>
            <a:r>
              <a:rPr lang="en-US" b="1" dirty="0" err="1"/>
              <a:t>izlem</a:t>
            </a:r>
            <a:r>
              <a:rPr lang="en-US" b="1" dirty="0"/>
              <a:t> </a:t>
            </a:r>
            <a:r>
              <a:rPr lang="en-US" b="1" dirty="0" err="1"/>
              <a:t>sonlandırılır</a:t>
            </a:r>
            <a:r>
              <a:rPr lang="en-US" b="1" dirty="0"/>
              <a:t>; </a:t>
            </a:r>
            <a:endParaRPr lang="tr-TR" b="1" dirty="0"/>
          </a:p>
          <a:p>
            <a:pPr>
              <a:lnSpc>
                <a:spcPct val="120000"/>
              </a:lnSpc>
            </a:pPr>
            <a:r>
              <a:rPr lang="tr-TR" b="1" dirty="0"/>
              <a:t>S</a:t>
            </a:r>
            <a:r>
              <a:rPr lang="en-US" b="1" dirty="0" err="1"/>
              <a:t>onuç</a:t>
            </a:r>
            <a:r>
              <a:rPr lang="en-US" b="1" dirty="0"/>
              <a:t> </a:t>
            </a:r>
            <a:r>
              <a:rPr lang="en-US" b="1" dirty="0" err="1"/>
              <a:t>pozitif</a:t>
            </a:r>
            <a:r>
              <a:rPr lang="en-US" b="1" dirty="0"/>
              <a:t> </a:t>
            </a:r>
            <a:r>
              <a:rPr lang="en-US" b="1" dirty="0" err="1"/>
              <a:t>gelirse</a:t>
            </a:r>
            <a:r>
              <a:rPr lang="en-US" b="1" dirty="0"/>
              <a:t> </a:t>
            </a:r>
            <a:r>
              <a:rPr lang="en-US" b="1" dirty="0" err="1"/>
              <a:t>izleme</a:t>
            </a:r>
            <a:r>
              <a:rPr lang="en-US" b="1" dirty="0"/>
              <a:t> 14. </a:t>
            </a:r>
            <a:r>
              <a:rPr lang="en-US" b="1" dirty="0" err="1"/>
              <a:t>güne</a:t>
            </a:r>
            <a:r>
              <a:rPr lang="en-US" b="1" dirty="0"/>
              <a:t> </a:t>
            </a:r>
            <a:r>
              <a:rPr lang="en-US" b="1" dirty="0" err="1"/>
              <a:t>kadar</a:t>
            </a:r>
            <a:r>
              <a:rPr lang="en-US" b="1" dirty="0"/>
              <a:t> </a:t>
            </a:r>
            <a:r>
              <a:rPr lang="en-US" b="1" dirty="0" err="1"/>
              <a:t>devam</a:t>
            </a:r>
            <a:r>
              <a:rPr lang="en-US" b="1" dirty="0"/>
              <a:t> </a:t>
            </a:r>
            <a:r>
              <a:rPr lang="en-US" b="1" dirty="0" err="1"/>
              <a:t>edilir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4195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Temasl</a:t>
            </a:r>
            <a:r>
              <a:rPr lang="tr-TR" dirty="0"/>
              <a:t>ı</a:t>
            </a:r>
            <a:r>
              <a:rPr lang="en-US" dirty="0"/>
              <a:t> </a:t>
            </a:r>
            <a:r>
              <a:rPr lang="en-US" dirty="0" err="1"/>
              <a:t>Takibi</a:t>
            </a:r>
            <a:r>
              <a:rPr lang="en-US" dirty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Temaslı</a:t>
            </a:r>
            <a:r>
              <a:rPr lang="en-US" dirty="0"/>
              <a:t> </a:t>
            </a:r>
            <a:r>
              <a:rPr lang="en-US" dirty="0" err="1"/>
              <a:t>inceleme</a:t>
            </a:r>
            <a:r>
              <a:rPr lang="en-US" dirty="0"/>
              <a:t> </a:t>
            </a:r>
            <a:r>
              <a:rPr lang="en-US" dirty="0" err="1"/>
              <a:t>işlemleri</a:t>
            </a:r>
            <a:r>
              <a:rPr lang="en-US" dirty="0"/>
              <a:t> İZCİ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tanımlı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formlar</a:t>
            </a:r>
            <a:r>
              <a:rPr lang="en-US" dirty="0"/>
              <a:t> </a:t>
            </a:r>
            <a:r>
              <a:rPr lang="en-US" dirty="0" err="1"/>
              <a:t>aracılığıyla</a:t>
            </a:r>
            <a:r>
              <a:rPr lang="en-US" dirty="0"/>
              <a:t> (</a:t>
            </a:r>
            <a:r>
              <a:rPr lang="en-US" dirty="0" err="1"/>
              <a:t>vakanın</a:t>
            </a:r>
            <a:r>
              <a:rPr lang="en-US" dirty="0"/>
              <a:t> her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temaslısı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) </a:t>
            </a:r>
            <a:r>
              <a:rPr lang="en-US" dirty="0" err="1"/>
              <a:t>yürütülür</a:t>
            </a:r>
            <a:r>
              <a:rPr lang="en-US" dirty="0"/>
              <a:t>.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en-US" dirty="0" err="1"/>
              <a:t>Temaslıların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hastaneye</a:t>
            </a:r>
            <a:r>
              <a:rPr lang="en-US" dirty="0"/>
              <a:t> </a:t>
            </a:r>
            <a:r>
              <a:rPr lang="en-US" dirty="0" err="1"/>
              <a:t>yatışı</a:t>
            </a:r>
            <a:r>
              <a:rPr lang="en-US" dirty="0"/>
              <a:t> </a:t>
            </a:r>
            <a:r>
              <a:rPr lang="en-US" dirty="0" err="1"/>
              <a:t>gerekmiyorsa</a:t>
            </a:r>
            <a:r>
              <a:rPr lang="en-US" dirty="0"/>
              <a:t> 14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evde</a:t>
            </a:r>
            <a:r>
              <a:rPr lang="en-US" dirty="0"/>
              <a:t> </a:t>
            </a:r>
            <a:r>
              <a:rPr lang="en-US" dirty="0" err="1"/>
              <a:t>kalması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toplu</a:t>
            </a:r>
            <a:r>
              <a:rPr lang="en-US" dirty="0"/>
              <a:t> </a:t>
            </a:r>
            <a:r>
              <a:rPr lang="en-US" dirty="0" err="1"/>
              <a:t>alanlardan</a:t>
            </a:r>
            <a:r>
              <a:rPr lang="en-US" dirty="0"/>
              <a:t> </a:t>
            </a:r>
            <a:r>
              <a:rPr lang="en-US" dirty="0" err="1"/>
              <a:t>uzak</a:t>
            </a:r>
            <a:r>
              <a:rPr lang="en-US" dirty="0"/>
              <a:t> </a:t>
            </a:r>
            <a:r>
              <a:rPr lang="en-US" dirty="0" err="1"/>
              <a:t>durması</a:t>
            </a:r>
            <a:r>
              <a:rPr lang="en-US" dirty="0"/>
              <a:t> </a:t>
            </a:r>
            <a:r>
              <a:rPr lang="en-US" dirty="0" err="1"/>
              <a:t>istenir</a:t>
            </a:r>
            <a:r>
              <a:rPr lang="en-US" dirty="0"/>
              <a:t>, 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dirty="0"/>
              <a:t>E</a:t>
            </a:r>
            <a:r>
              <a:rPr lang="en-US" dirty="0"/>
              <a:t>vin </a:t>
            </a:r>
            <a:r>
              <a:rPr lang="en-US" dirty="0" err="1"/>
              <a:t>dışına</a:t>
            </a:r>
            <a:r>
              <a:rPr lang="en-US" dirty="0"/>
              <a:t> </a:t>
            </a:r>
            <a:r>
              <a:rPr lang="en-US" dirty="0" err="1"/>
              <a:t>çıkma</a:t>
            </a:r>
            <a:r>
              <a:rPr lang="en-US" dirty="0"/>
              <a:t> </a:t>
            </a:r>
            <a:r>
              <a:rPr lang="en-US" dirty="0" err="1"/>
              <a:t>zorunluluğu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durumlarda</a:t>
            </a:r>
            <a:r>
              <a:rPr lang="en-US" dirty="0"/>
              <a:t> 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maske</a:t>
            </a:r>
            <a:r>
              <a:rPr lang="en-US" dirty="0"/>
              <a:t> </a:t>
            </a:r>
            <a:r>
              <a:rPr lang="en-US" dirty="0" err="1"/>
              <a:t>takılmalıdır</a:t>
            </a:r>
            <a:r>
              <a:rPr lang="en-US" dirty="0"/>
              <a:t>. 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en-US" dirty="0" err="1"/>
              <a:t>Ateş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semptomları</a:t>
            </a:r>
            <a:r>
              <a:rPr lang="en-US" dirty="0"/>
              <a:t> </a:t>
            </a:r>
            <a:r>
              <a:rPr lang="en-US" dirty="0" err="1"/>
              <a:t>gelişmesi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Olası</a:t>
            </a:r>
            <a:r>
              <a:rPr lang="en-US" dirty="0"/>
              <a:t> </a:t>
            </a:r>
            <a:r>
              <a:rPr lang="en-US" dirty="0" err="1"/>
              <a:t>Vaka</a:t>
            </a:r>
            <a:r>
              <a:rPr lang="en-US" dirty="0"/>
              <a:t> </a:t>
            </a:r>
            <a:r>
              <a:rPr lang="en-US" dirty="0" err="1"/>
              <a:t>Algoritmasına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  </a:t>
            </a:r>
            <a:endParaRPr lang="tr-TR" dirty="0"/>
          </a:p>
          <a:p>
            <a:pPr>
              <a:lnSpc>
                <a:spcPct val="12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2478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9095" y="38958"/>
            <a:ext cx="10244528" cy="70133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err="1"/>
              <a:t>Temasl</a:t>
            </a:r>
            <a:r>
              <a:rPr lang="tr-TR" dirty="0"/>
              <a:t>ı</a:t>
            </a:r>
            <a:r>
              <a:rPr lang="en-US" dirty="0"/>
              <a:t> </a:t>
            </a:r>
            <a:r>
              <a:rPr lang="en-US" dirty="0" err="1"/>
              <a:t>Algoritmas</a:t>
            </a:r>
            <a:r>
              <a:rPr lang="tr-TR" dirty="0"/>
              <a:t>ı, </a:t>
            </a:r>
            <a:r>
              <a:rPr lang="en-US" dirty="0">
                <a:ea typeface="Times New Roman" panose="02020603050405020304" pitchFamily="18" charset="0"/>
              </a:rPr>
              <a:t>İl </a:t>
            </a:r>
            <a:r>
              <a:rPr lang="en-US" dirty="0" err="1">
                <a:ea typeface="Times New Roman" panose="02020603050405020304" pitchFamily="18" charset="0"/>
              </a:rPr>
              <a:t>Sağl</a:t>
            </a:r>
            <a:r>
              <a:rPr lang="tr-TR" dirty="0">
                <a:ea typeface="Times New Roman" panose="02020603050405020304" pitchFamily="18" charset="0"/>
              </a:rPr>
              <a:t>ı</a:t>
            </a:r>
            <a:r>
              <a:rPr lang="en-US" dirty="0">
                <a:ea typeface="Times New Roman" panose="02020603050405020304" pitchFamily="18" charset="0"/>
              </a:rPr>
              <a:t>k </a:t>
            </a:r>
            <a:r>
              <a:rPr lang="en-US" dirty="0" err="1">
                <a:ea typeface="Times New Roman" panose="02020603050405020304" pitchFamily="18" charset="0"/>
              </a:rPr>
              <a:t>Müdürlüğü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utoShape 153"/>
          <p:cNvSpPr>
            <a:spLocks noChangeArrowheads="1"/>
          </p:cNvSpPr>
          <p:nvPr/>
        </p:nvSpPr>
        <p:spPr bwMode="auto">
          <a:xfrm>
            <a:off x="318911" y="879879"/>
            <a:ext cx="11775233" cy="59391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Tüm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yakın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temaslı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uçak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temaslısı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tanımına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uyan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kişiler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tespit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edilir</a:t>
            </a:r>
            <a:endParaRPr lang="tr-T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haline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getirilerek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son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temaslarından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sonraki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gün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boyunca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aracılığıyla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takip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edilir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Temaslılar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özellikle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ateş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solunum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semptomları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açısından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izlenmeli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ancak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kişilerde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titreme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vücut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ağrıları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boğaz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ağrısı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baş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ağrısı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ishal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mide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bulantısı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kusma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burun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akıntısı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gibi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diğer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semptomlar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dikkate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alınarak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telefonla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günlük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olarak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takip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edilmeli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</a:t>
            </a:r>
            <a:r>
              <a:rPr lang="tr-T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kirse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evde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ziyaret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edilmelidir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Temaslı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inceleme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işlemleri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İZCİ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üzerinde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tanımlı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olan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formlar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aracılığıyla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vakanın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her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temaslısı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için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ayrı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ayrı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yürütülür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Belirlenen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temaslıların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başka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nedenle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hastaneye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yatışı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gerekmiyorsa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gün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boyunca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mümkün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olduğu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kadar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evde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kalması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toplu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alanlardan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uzak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durması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istenir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Toplu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alanlara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gitmesinin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zorunlu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olduğu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hallerde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tıbbi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maske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takması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istenir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Semptom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gelişmesi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durumunda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Olası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Vaka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Algoritmasına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uygun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olarak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hareket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edilir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tr-T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 algn="just"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tr-T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4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xmlns="" id="{E6C161D6-80A4-3240-9E3B-AF27CBF1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05" y="1947648"/>
            <a:ext cx="10791253" cy="4758761"/>
          </a:xfrm>
        </p:spPr>
        <p:txBody>
          <a:bodyPr>
            <a:normAutofit/>
          </a:bodyPr>
          <a:lstStyle/>
          <a:p>
            <a:r>
              <a:rPr lang="tr-TR" dirty="0"/>
              <a:t>Soğuk algınlığına neden olan </a:t>
            </a:r>
            <a:r>
              <a:rPr lang="tr-TR" dirty="0" err="1"/>
              <a:t>coronavirusler</a:t>
            </a:r>
            <a:r>
              <a:rPr lang="tr-TR" dirty="0"/>
              <a:t>: Her yıl genellikle mevsimsel grip döneminde</a:t>
            </a:r>
          </a:p>
          <a:p>
            <a:pPr marL="0" indent="0">
              <a:buNone/>
            </a:pPr>
            <a:r>
              <a:rPr lang="tr-TR" dirty="0"/>
              <a:t>	HCoV-229E </a:t>
            </a:r>
          </a:p>
          <a:p>
            <a:pPr marL="0" indent="0">
              <a:buNone/>
            </a:pPr>
            <a:r>
              <a:rPr lang="tr-TR" dirty="0"/>
              <a:t>	HCoV-OC43 </a:t>
            </a:r>
          </a:p>
          <a:p>
            <a:pPr marL="0" indent="0">
              <a:buNone/>
            </a:pPr>
            <a:r>
              <a:rPr lang="tr-TR" dirty="0"/>
              <a:t>	HCoV-NL63 </a:t>
            </a:r>
          </a:p>
          <a:p>
            <a:pPr marL="0" indent="0">
              <a:buNone/>
            </a:pPr>
            <a:r>
              <a:rPr lang="tr-TR" dirty="0"/>
              <a:t>	HKU1-CoV</a:t>
            </a:r>
          </a:p>
          <a:p>
            <a:r>
              <a:rPr lang="tr-TR" dirty="0"/>
              <a:t>Orta Doğu Solunum Sendromuna neden olan: MERS-</a:t>
            </a:r>
            <a:r>
              <a:rPr lang="tr-TR" dirty="0" err="1"/>
              <a:t>CoV</a:t>
            </a:r>
            <a:endParaRPr lang="tr-TR" dirty="0"/>
          </a:p>
          <a:p>
            <a:endParaRPr lang="tr-TR" dirty="0"/>
          </a:p>
          <a:p>
            <a:r>
              <a:rPr lang="tr-TR" dirty="0"/>
              <a:t>Ağır Akut Solunum Sendromuna neden olan: SARS-</a:t>
            </a:r>
            <a:r>
              <a:rPr lang="tr-TR" dirty="0" err="1"/>
              <a:t>CoV</a:t>
            </a:r>
            <a:endParaRPr lang="tr-TR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xmlns="" id="{D210DC02-7EEF-42A0-BB14-37CF5E19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588" y="996275"/>
            <a:ext cx="7752412" cy="1032114"/>
          </a:xfrm>
        </p:spPr>
        <p:txBody>
          <a:bodyPr>
            <a:normAutofit/>
          </a:bodyPr>
          <a:lstStyle/>
          <a:p>
            <a:r>
              <a:rPr lang="tr-TR" sz="3600" b="1" dirty="0" err="1"/>
              <a:t>Coronavirüsler</a:t>
            </a:r>
            <a:endParaRPr lang="tr-TR" dirty="0"/>
          </a:p>
        </p:txBody>
      </p:sp>
      <p:pic>
        <p:nvPicPr>
          <p:cNvPr id="5" name="Resim 4" descr="GISAID, The Chinese Center for Disease Control and Prevention, Chinese Academy of Science, Chinese Academy of Medical Science, EpiFlu Databas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311" y="2471763"/>
            <a:ext cx="2731912" cy="2179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299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9272" y="2729660"/>
            <a:ext cx="10244528" cy="701337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ENFEKSİYON KONTROLÜ VE İZOLASYON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4954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Bugün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virüs</a:t>
            </a:r>
            <a:r>
              <a:rPr lang="en-US" dirty="0"/>
              <a:t> </a:t>
            </a:r>
            <a:r>
              <a:rPr lang="en-US" dirty="0" err="1"/>
              <a:t>atılım</a:t>
            </a:r>
            <a:r>
              <a:rPr lang="en-US" dirty="0"/>
              <a:t> </a:t>
            </a:r>
            <a:r>
              <a:rPr lang="en-US" dirty="0" err="1"/>
              <a:t>süresi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bulaştırıcılık</a:t>
            </a:r>
            <a:r>
              <a:rPr lang="en-US" dirty="0"/>
              <a:t> </a:t>
            </a:r>
            <a:r>
              <a:rPr lang="en-US" dirty="0" err="1"/>
              <a:t>süresi</a:t>
            </a:r>
            <a:r>
              <a:rPr lang="en-US" dirty="0"/>
              <a:t> </a:t>
            </a:r>
            <a:r>
              <a:rPr lang="en-US" dirty="0" err="1"/>
              <a:t>bilinmediği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, </a:t>
            </a:r>
            <a:endParaRPr lang="tr-TR" dirty="0"/>
          </a:p>
          <a:p>
            <a:pPr marL="0" indent="0">
              <a:lnSpc>
                <a:spcPct val="100000"/>
              </a:lnSpc>
              <a:buNone/>
            </a:pPr>
            <a:r>
              <a:rPr lang="tr-TR" b="1" dirty="0"/>
              <a:t>	H</a:t>
            </a:r>
            <a:r>
              <a:rPr lang="en-US" b="1" dirty="0" err="1"/>
              <a:t>astanın</a:t>
            </a:r>
            <a:r>
              <a:rPr lang="en-US" b="1" dirty="0"/>
              <a:t> </a:t>
            </a:r>
            <a:r>
              <a:rPr lang="en-US" b="1" dirty="0" err="1"/>
              <a:t>sağlık</a:t>
            </a:r>
            <a:r>
              <a:rPr lang="en-US" b="1" dirty="0"/>
              <a:t> </a:t>
            </a:r>
            <a:r>
              <a:rPr lang="en-US" b="1" dirty="0" err="1"/>
              <a:t>kuruluşunda</a:t>
            </a:r>
            <a:r>
              <a:rPr lang="en-US" b="1" dirty="0"/>
              <a:t> </a:t>
            </a:r>
            <a:r>
              <a:rPr lang="en-US" b="1" dirty="0" err="1"/>
              <a:t>bulunduğu</a:t>
            </a:r>
            <a:r>
              <a:rPr lang="en-US" b="1" dirty="0"/>
              <a:t> </a:t>
            </a:r>
            <a:r>
              <a:rPr lang="en-US" b="1" dirty="0" err="1"/>
              <a:t>süre</a:t>
            </a:r>
            <a:r>
              <a:rPr lang="en-US" b="1" dirty="0"/>
              <a:t> </a:t>
            </a:r>
            <a:r>
              <a:rPr lang="en-US" b="1" dirty="0" err="1"/>
              <a:t>boyunca</a:t>
            </a:r>
            <a:r>
              <a:rPr lang="en-US" b="1" dirty="0"/>
              <a:t> </a:t>
            </a:r>
            <a:r>
              <a:rPr lang="tr-TR" b="1" dirty="0"/>
              <a:t>	</a:t>
            </a:r>
            <a:r>
              <a:rPr lang="en-US" b="1" dirty="0" err="1"/>
              <a:t>izolasyon</a:t>
            </a:r>
            <a:r>
              <a:rPr lang="en-US" b="1" dirty="0"/>
              <a:t> </a:t>
            </a:r>
            <a:r>
              <a:rPr lang="en-US" b="1" dirty="0" err="1"/>
              <a:t>önlemlerine</a:t>
            </a:r>
            <a:r>
              <a:rPr lang="en-US" b="1" dirty="0"/>
              <a:t> </a:t>
            </a:r>
            <a:r>
              <a:rPr lang="en-US" b="1" dirty="0" err="1"/>
              <a:t>devam</a:t>
            </a:r>
            <a:r>
              <a:rPr lang="en-US" b="1" dirty="0"/>
              <a:t> </a:t>
            </a:r>
            <a:r>
              <a:rPr lang="en-US" dirty="0" err="1"/>
              <a:t>edilmeli</a:t>
            </a:r>
            <a:r>
              <a:rPr lang="tr-TR" dirty="0"/>
              <a:t>,</a:t>
            </a:r>
          </a:p>
          <a:p>
            <a:pPr>
              <a:lnSpc>
                <a:spcPct val="100000"/>
              </a:lnSpc>
            </a:pPr>
            <a:endParaRPr lang="tr-TR" b="1" dirty="0"/>
          </a:p>
          <a:p>
            <a:pPr>
              <a:lnSpc>
                <a:spcPct val="100000"/>
              </a:lnSpc>
            </a:pPr>
            <a:r>
              <a:rPr lang="en-US" dirty="0"/>
              <a:t>2019-nCoV’un </a:t>
            </a:r>
            <a:r>
              <a:rPr lang="en-US" dirty="0" err="1"/>
              <a:t>zoonotik</a:t>
            </a:r>
            <a:r>
              <a:rPr lang="en-US" dirty="0"/>
              <a:t> </a:t>
            </a:r>
            <a:r>
              <a:rPr lang="en-US" dirty="0" err="1"/>
              <a:t>kaynaklı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düşünülmekte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 </a:t>
            </a:r>
            <a:endParaRPr lang="tr-TR" dirty="0"/>
          </a:p>
          <a:p>
            <a:pPr marL="0" indent="0">
              <a:lnSpc>
                <a:spcPct val="100000"/>
              </a:lnSpc>
              <a:buNone/>
            </a:pPr>
            <a:r>
              <a:rPr lang="tr-TR" dirty="0"/>
              <a:t>	</a:t>
            </a:r>
            <a:r>
              <a:rPr lang="en-US" dirty="0"/>
              <a:t>son </a:t>
            </a:r>
            <a:r>
              <a:rPr lang="en-US" dirty="0" err="1"/>
              <a:t>verilerde</a:t>
            </a:r>
            <a:r>
              <a:rPr lang="en-US" dirty="0"/>
              <a:t> </a:t>
            </a:r>
            <a:r>
              <a:rPr lang="en-US" dirty="0" err="1"/>
              <a:t>insandan</a:t>
            </a:r>
            <a:r>
              <a:rPr lang="en-US" dirty="0"/>
              <a:t> </a:t>
            </a:r>
            <a:r>
              <a:rPr lang="en-US" dirty="0" err="1"/>
              <a:t>insana</a:t>
            </a:r>
            <a:r>
              <a:rPr lang="en-US" dirty="0"/>
              <a:t> </a:t>
            </a:r>
            <a:r>
              <a:rPr lang="en-US" dirty="0" err="1"/>
              <a:t>bulaş</a:t>
            </a:r>
            <a:r>
              <a:rPr lang="en-US" dirty="0"/>
              <a:t> </a:t>
            </a:r>
            <a:r>
              <a:rPr lang="en-US" dirty="0" err="1"/>
              <a:t>gösterilmiş</a:t>
            </a:r>
            <a:endParaRPr lang="tr-TR" dirty="0"/>
          </a:p>
          <a:p>
            <a:pPr marL="0" indent="0">
              <a:lnSpc>
                <a:spcPct val="100000"/>
              </a:lnSpc>
              <a:buNone/>
            </a:pPr>
            <a:endParaRPr lang="tr-TR" dirty="0"/>
          </a:p>
          <a:p>
            <a:pPr>
              <a:lnSpc>
                <a:spcPct val="100000"/>
              </a:lnSpc>
            </a:pPr>
            <a:r>
              <a:rPr lang="en-US" dirty="0"/>
              <a:t>Bu </a:t>
            </a:r>
            <a:r>
              <a:rPr lang="en-US" dirty="0" err="1"/>
              <a:t>nedenle</a:t>
            </a:r>
            <a:r>
              <a:rPr lang="en-US" dirty="0"/>
              <a:t>, </a:t>
            </a:r>
            <a:r>
              <a:rPr lang="en-US" b="1" dirty="0"/>
              <a:t>2019-nCoV </a:t>
            </a:r>
            <a:r>
              <a:rPr lang="en-US" b="1" dirty="0" err="1"/>
              <a:t>varlığı</a:t>
            </a:r>
            <a:r>
              <a:rPr lang="en-US" b="1" dirty="0"/>
              <a:t> </a:t>
            </a:r>
            <a:r>
              <a:rPr lang="en-US" b="1" dirty="0" err="1"/>
              <a:t>düşünülen</a:t>
            </a:r>
            <a:r>
              <a:rPr lang="en-US" b="1" dirty="0"/>
              <a:t> </a:t>
            </a:r>
            <a:r>
              <a:rPr lang="en-US" b="1" dirty="0" err="1"/>
              <a:t>vakalara</a:t>
            </a:r>
            <a:r>
              <a:rPr lang="en-US" b="1" dirty="0"/>
              <a:t> </a:t>
            </a:r>
            <a:endParaRPr lang="tr-TR" b="1" dirty="0"/>
          </a:p>
          <a:p>
            <a:pPr marL="0" indent="0">
              <a:lnSpc>
                <a:spcPct val="100000"/>
              </a:lnSpc>
              <a:buNone/>
            </a:pPr>
            <a:r>
              <a:rPr lang="tr-TR" b="1" dirty="0"/>
              <a:t>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b="1" dirty="0"/>
              <a:t>	S</a:t>
            </a:r>
            <a:r>
              <a:rPr lang="en-US" b="1" dirty="0" err="1"/>
              <a:t>tandart</a:t>
            </a:r>
            <a:r>
              <a:rPr lang="tr-TR" b="1" dirty="0"/>
              <a:t>,temas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damlacık</a:t>
            </a:r>
            <a:r>
              <a:rPr lang="en-US" b="1" dirty="0"/>
              <a:t> </a:t>
            </a:r>
            <a:r>
              <a:rPr lang="en-US" b="1" dirty="0" err="1"/>
              <a:t>izolasyonu</a:t>
            </a:r>
            <a:r>
              <a:rPr lang="en-US" b="1" dirty="0"/>
              <a:t> </a:t>
            </a:r>
            <a:r>
              <a:rPr lang="en-US" dirty="0" err="1"/>
              <a:t>önlemleri</a:t>
            </a:r>
            <a:r>
              <a:rPr lang="en-US" dirty="0"/>
              <a:t> </a:t>
            </a:r>
            <a:r>
              <a:rPr lang="en-US" dirty="0" err="1"/>
              <a:t>alınmal</a:t>
            </a:r>
            <a:r>
              <a:rPr lang="tr-TR" dirty="0"/>
              <a:t>ı</a:t>
            </a:r>
          </a:p>
          <a:p>
            <a:pPr>
              <a:lnSpc>
                <a:spcPct val="10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3611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Hastaneye</a:t>
            </a:r>
            <a:r>
              <a:rPr lang="en-US" dirty="0"/>
              <a:t> </a:t>
            </a:r>
            <a:r>
              <a:rPr lang="en-US" dirty="0" err="1"/>
              <a:t>Yatış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2019-nCoV </a:t>
            </a:r>
            <a:r>
              <a:rPr lang="en-US" b="1" dirty="0" err="1"/>
              <a:t>hastalığı</a:t>
            </a:r>
            <a:r>
              <a:rPr lang="en-US" b="1" dirty="0"/>
              <a:t> </a:t>
            </a:r>
            <a:r>
              <a:rPr lang="en-US" b="1" dirty="0" err="1"/>
              <a:t>tanısı</a:t>
            </a:r>
            <a:r>
              <a:rPr lang="en-US" b="1" dirty="0"/>
              <a:t> </a:t>
            </a:r>
            <a:r>
              <a:rPr lang="en-US" b="1" dirty="0" err="1"/>
              <a:t>almış</a:t>
            </a:r>
            <a:r>
              <a:rPr lang="en-US" b="1" dirty="0"/>
              <a:t> </a:t>
            </a:r>
            <a:r>
              <a:rPr lang="en-US" b="1" dirty="0" err="1"/>
              <a:t>kişiler</a:t>
            </a:r>
            <a:r>
              <a:rPr lang="en-US" b="1" dirty="0"/>
              <a:t> </a:t>
            </a:r>
            <a:r>
              <a:rPr lang="en-US" b="1" dirty="0" err="1"/>
              <a:t>mekanik</a:t>
            </a:r>
            <a:r>
              <a:rPr lang="en-US" b="1" dirty="0"/>
              <a:t> </a:t>
            </a:r>
            <a:r>
              <a:rPr lang="en-US" b="1" dirty="0" err="1"/>
              <a:t>solunum</a:t>
            </a:r>
            <a:r>
              <a:rPr lang="en-US" b="1" dirty="0"/>
              <a:t> </a:t>
            </a:r>
            <a:r>
              <a:rPr lang="en-US" b="1" dirty="0" err="1"/>
              <a:t>desteği</a:t>
            </a:r>
            <a:r>
              <a:rPr lang="en-US" b="1" dirty="0"/>
              <a:t> </a:t>
            </a:r>
            <a:r>
              <a:rPr lang="en-US" b="1" dirty="0" err="1"/>
              <a:t>sağlayabilecek</a:t>
            </a:r>
            <a:r>
              <a:rPr lang="en-US" b="1" dirty="0"/>
              <a:t> </a:t>
            </a:r>
            <a:r>
              <a:rPr lang="en-US" b="1" dirty="0" err="1"/>
              <a:t>multidisipliner</a:t>
            </a:r>
            <a:r>
              <a:rPr lang="en-US" b="1" dirty="0"/>
              <a:t> </a:t>
            </a:r>
            <a:r>
              <a:rPr lang="en-US" b="1" dirty="0" err="1"/>
              <a:t>hastanelerde</a:t>
            </a:r>
            <a:r>
              <a:rPr lang="tr-TR" b="1" dirty="0"/>
              <a:t> (dal hastanesi olmayan)</a:t>
            </a:r>
            <a:r>
              <a:rPr lang="en-US" b="1" dirty="0"/>
              <a:t> </a:t>
            </a:r>
            <a:r>
              <a:rPr lang="en-US" b="1" dirty="0" err="1"/>
              <a:t>takip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tedavi</a:t>
            </a:r>
            <a:r>
              <a:rPr lang="en-US" b="1" dirty="0"/>
              <a:t> </a:t>
            </a:r>
            <a:r>
              <a:rPr lang="en-US" b="1" dirty="0" err="1"/>
              <a:t>edilebilirle</a:t>
            </a:r>
            <a:r>
              <a:rPr lang="tr-TR" b="1" dirty="0"/>
              <a:t>r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hastalığın</a:t>
            </a:r>
            <a:r>
              <a:rPr lang="en-US" dirty="0"/>
              <a:t> </a:t>
            </a:r>
            <a:r>
              <a:rPr lang="en-US" dirty="0" err="1"/>
              <a:t>yayılımının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tutulabilmesi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ilde</a:t>
            </a:r>
            <a:r>
              <a:rPr lang="en-US" dirty="0"/>
              <a:t> </a:t>
            </a:r>
            <a:r>
              <a:rPr lang="en-US" dirty="0" err="1"/>
              <a:t>referans</a:t>
            </a:r>
            <a:r>
              <a:rPr lang="en-US" dirty="0"/>
              <a:t> </a:t>
            </a:r>
            <a:r>
              <a:rPr lang="en-US" dirty="0" err="1"/>
              <a:t>hastane</a:t>
            </a:r>
            <a:r>
              <a:rPr lang="en-US" dirty="0"/>
              <a:t> </a:t>
            </a:r>
            <a:r>
              <a:rPr lang="en-US" dirty="0" err="1"/>
              <a:t>bulunması</a:t>
            </a:r>
            <a:r>
              <a:rPr lang="en-US" dirty="0"/>
              <a:t> </a:t>
            </a:r>
            <a:r>
              <a:rPr lang="en-US" dirty="0" err="1"/>
              <a:t>halinde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hastane</a:t>
            </a:r>
            <a:r>
              <a:rPr lang="en-US" dirty="0"/>
              <a:t> </a:t>
            </a:r>
            <a:r>
              <a:rPr lang="en-US" dirty="0" err="1"/>
              <a:t>şartları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, </a:t>
            </a:r>
            <a:r>
              <a:rPr lang="en-US" dirty="0" err="1"/>
              <a:t>referans</a:t>
            </a:r>
            <a:r>
              <a:rPr lang="en-US" dirty="0"/>
              <a:t> </a:t>
            </a:r>
            <a:r>
              <a:rPr lang="en-US" dirty="0" err="1"/>
              <a:t>hastane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edilir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kuruluşlarında</a:t>
            </a:r>
            <a:r>
              <a:rPr lang="en-US" dirty="0"/>
              <a:t> </a:t>
            </a:r>
            <a:r>
              <a:rPr lang="en-US" dirty="0" err="1"/>
              <a:t>standart</a:t>
            </a:r>
            <a:r>
              <a:rPr lang="en-US" dirty="0"/>
              <a:t> </a:t>
            </a:r>
            <a:r>
              <a:rPr lang="en-US" dirty="0" err="1"/>
              <a:t>enfeksiyondan</a:t>
            </a:r>
            <a:r>
              <a:rPr lang="en-US" dirty="0"/>
              <a:t> </a:t>
            </a:r>
            <a:r>
              <a:rPr lang="en-US" dirty="0" err="1"/>
              <a:t>korunma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önlemleri</a:t>
            </a:r>
            <a:r>
              <a:rPr lang="en-US" dirty="0"/>
              <a:t> </a:t>
            </a:r>
            <a:r>
              <a:rPr lang="en-US" dirty="0" err="1"/>
              <a:t>uygulanmalı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en-US" dirty="0"/>
              <a:t>Buna 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uygulanacak</a:t>
            </a:r>
            <a:r>
              <a:rPr lang="en-US" dirty="0"/>
              <a:t> </a:t>
            </a:r>
            <a:r>
              <a:rPr lang="en-US" dirty="0" err="1"/>
              <a:t>temas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damlacık</a:t>
            </a:r>
            <a:r>
              <a:rPr lang="en-US" dirty="0"/>
              <a:t> </a:t>
            </a:r>
            <a:r>
              <a:rPr lang="en-US" dirty="0" err="1"/>
              <a:t>korunma</a:t>
            </a:r>
            <a:r>
              <a:rPr lang="en-US" dirty="0"/>
              <a:t> </a:t>
            </a:r>
            <a:r>
              <a:rPr lang="en-US" dirty="0" err="1"/>
              <a:t>önlemlerinin</a:t>
            </a:r>
            <a:r>
              <a:rPr lang="en-US" dirty="0"/>
              <a:t> </a:t>
            </a:r>
            <a:r>
              <a:rPr lang="en-US" dirty="0" err="1"/>
              <a:t>uygulanmasına</a:t>
            </a:r>
            <a:r>
              <a:rPr lang="en-US" dirty="0"/>
              <a:t> hasta </a:t>
            </a:r>
            <a:r>
              <a:rPr lang="tr-TR" dirty="0"/>
              <a:t>taburcu olana kadar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edilmeli</a:t>
            </a:r>
            <a:r>
              <a:rPr lang="en-US" dirty="0"/>
              <a:t> </a:t>
            </a:r>
            <a:endParaRPr lang="tr-TR" dirty="0"/>
          </a:p>
          <a:p>
            <a:pPr>
              <a:lnSpc>
                <a:spcPct val="12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5105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24066" y="1"/>
            <a:ext cx="10244528" cy="16906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 err="1"/>
              <a:t>Kesin</a:t>
            </a:r>
            <a:r>
              <a:rPr lang="en-US" sz="2400" dirty="0"/>
              <a:t>/</a:t>
            </a:r>
            <a:r>
              <a:rPr lang="tr-TR" sz="2400" dirty="0" err="1"/>
              <a:t>O</a:t>
            </a:r>
            <a:r>
              <a:rPr lang="en-US" sz="2400" dirty="0" err="1"/>
              <a:t>lası</a:t>
            </a:r>
            <a:r>
              <a:rPr lang="en-US" sz="2400" dirty="0"/>
              <a:t> 2019-nCoV </a:t>
            </a:r>
            <a:r>
              <a:rPr lang="en-US" sz="2400" dirty="0" err="1"/>
              <a:t>Vakaları</a:t>
            </a:r>
            <a:r>
              <a:rPr lang="en-US" sz="2400" dirty="0"/>
              <a:t> </a:t>
            </a:r>
            <a:r>
              <a:rPr lang="tr-TR" sz="2400" dirty="0"/>
              <a:t>i</a:t>
            </a:r>
            <a:r>
              <a:rPr lang="en-US" sz="2400" dirty="0"/>
              <a:t>le 1 </a:t>
            </a:r>
            <a:r>
              <a:rPr lang="en-US" sz="2400" dirty="0" err="1"/>
              <a:t>Metreden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Yakın </a:t>
            </a:r>
            <a:r>
              <a:rPr lang="en-US" sz="2400" dirty="0" err="1"/>
              <a:t>Temas</a:t>
            </a:r>
            <a:r>
              <a:rPr lang="en-US" sz="2400" dirty="0"/>
              <a:t> </a:t>
            </a:r>
            <a:r>
              <a:rPr lang="en-US" sz="2400" dirty="0" err="1"/>
              <a:t>Edecek</a:t>
            </a:r>
            <a:r>
              <a:rPr lang="en-US" sz="2400" dirty="0"/>
              <a:t> </a:t>
            </a:r>
            <a:r>
              <a:rPr lang="en-US" sz="2400" dirty="0" err="1"/>
              <a:t>Personel</a:t>
            </a:r>
            <a:r>
              <a:rPr lang="en-US" sz="2400" dirty="0"/>
              <a:t> </a:t>
            </a:r>
            <a:r>
              <a:rPr lang="tr-TR" sz="2400" dirty="0"/>
              <a:t>İ</a:t>
            </a:r>
            <a:r>
              <a:rPr lang="en-US" sz="2400" dirty="0" err="1"/>
              <a:t>çin</a:t>
            </a:r>
            <a:r>
              <a:rPr lang="en-US" sz="2400" dirty="0"/>
              <a:t> </a:t>
            </a:r>
            <a:r>
              <a:rPr lang="en-US" sz="2400" dirty="0" err="1"/>
              <a:t>Gerekli</a:t>
            </a:r>
            <a:r>
              <a:rPr lang="en-US" sz="2400" dirty="0"/>
              <a:t> </a:t>
            </a:r>
            <a:r>
              <a:rPr lang="en-US" sz="2400" dirty="0" err="1"/>
              <a:t>Kişisel</a:t>
            </a:r>
            <a:r>
              <a:rPr lang="en-US" sz="2400" dirty="0"/>
              <a:t> </a:t>
            </a:r>
            <a:r>
              <a:rPr lang="en-US" sz="2400" dirty="0" err="1"/>
              <a:t>Koruyucu</a:t>
            </a:r>
            <a:r>
              <a:rPr lang="en-US" sz="2400" dirty="0"/>
              <a:t> </a:t>
            </a:r>
            <a:r>
              <a:rPr lang="en-US" sz="2400" dirty="0" err="1"/>
              <a:t>Malzeme</a:t>
            </a:r>
            <a:r>
              <a:rPr lang="en-US" sz="2400" dirty="0"/>
              <a:t> 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8279" y="1510832"/>
            <a:ext cx="10515600" cy="4351338"/>
          </a:xfrm>
        </p:spPr>
        <p:txBody>
          <a:bodyPr>
            <a:noAutofit/>
          </a:bodyPr>
          <a:lstStyle/>
          <a:p>
            <a:r>
              <a:rPr lang="en-US" sz="2000" dirty="0" err="1"/>
              <a:t>Eldiven</a:t>
            </a:r>
            <a:r>
              <a:rPr lang="en-US" sz="2000" dirty="0"/>
              <a:t>,</a:t>
            </a:r>
            <a:endParaRPr lang="tr-TR" sz="2000" dirty="0"/>
          </a:p>
          <a:p>
            <a:r>
              <a:rPr lang="en-US" sz="2000" dirty="0" err="1"/>
              <a:t>Önlük</a:t>
            </a:r>
            <a:r>
              <a:rPr lang="en-US" sz="2000" dirty="0"/>
              <a:t> (</a:t>
            </a:r>
            <a:r>
              <a:rPr lang="en-US" sz="2000" dirty="0" err="1"/>
              <a:t>steril</a:t>
            </a:r>
            <a:r>
              <a:rPr lang="en-US" sz="2000" dirty="0"/>
              <a:t> </a:t>
            </a:r>
            <a:r>
              <a:rPr lang="en-US" sz="2000" dirty="0" err="1"/>
              <a:t>olmayan</a:t>
            </a:r>
            <a:r>
              <a:rPr lang="en-US" sz="2000" dirty="0"/>
              <a:t>, </a:t>
            </a:r>
            <a:r>
              <a:rPr lang="en-US" sz="2000" dirty="0" err="1"/>
              <a:t>tercihen</a:t>
            </a:r>
            <a:r>
              <a:rPr lang="en-US" sz="2000" dirty="0"/>
              <a:t> </a:t>
            </a:r>
            <a:r>
              <a:rPr lang="en-US" sz="2000" dirty="0" err="1"/>
              <a:t>sıvı</a:t>
            </a:r>
            <a:r>
              <a:rPr lang="en-US" sz="2000" dirty="0"/>
              <a:t> </a:t>
            </a:r>
            <a:r>
              <a:rPr lang="en-US" sz="2000" dirty="0" err="1"/>
              <a:t>geçirimsiz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uzun</a:t>
            </a:r>
            <a:r>
              <a:rPr lang="en-US" sz="2000" dirty="0"/>
              <a:t> </a:t>
            </a:r>
            <a:r>
              <a:rPr lang="en-US" sz="2000" dirty="0" err="1"/>
              <a:t>kollu</a:t>
            </a:r>
            <a:r>
              <a:rPr lang="en-US" sz="2000" dirty="0"/>
              <a:t>),</a:t>
            </a:r>
            <a:endParaRPr lang="tr-TR" sz="2000" dirty="0"/>
          </a:p>
          <a:p>
            <a:pPr lvl="0"/>
            <a:r>
              <a:rPr lang="en-US" sz="2000" dirty="0" err="1"/>
              <a:t>Tıbbi</a:t>
            </a:r>
            <a:r>
              <a:rPr lang="en-US" sz="2000" dirty="0"/>
              <a:t> </a:t>
            </a:r>
            <a:r>
              <a:rPr lang="en-US" sz="2000" dirty="0" err="1"/>
              <a:t>maske</a:t>
            </a:r>
            <a:r>
              <a:rPr lang="en-US" sz="2000" dirty="0"/>
              <a:t>,</a:t>
            </a:r>
            <a:endParaRPr lang="tr-TR" sz="2000" dirty="0"/>
          </a:p>
          <a:p>
            <a:pPr lvl="0"/>
            <a:r>
              <a:rPr lang="en-US" sz="2000" dirty="0"/>
              <a:t>N95/FFP2 </a:t>
            </a:r>
            <a:r>
              <a:rPr lang="en-US" sz="2000" dirty="0" err="1"/>
              <a:t>maske</a:t>
            </a:r>
            <a:r>
              <a:rPr lang="en-US" sz="2000" dirty="0"/>
              <a:t> (</a:t>
            </a:r>
            <a:r>
              <a:rPr lang="en-US" sz="2000" b="1" dirty="0" err="1"/>
              <a:t>Sadece</a:t>
            </a:r>
            <a:r>
              <a:rPr lang="en-US" sz="2000" b="1" dirty="0"/>
              <a:t> </a:t>
            </a:r>
            <a:r>
              <a:rPr lang="en-US" sz="2000" b="1" dirty="0" err="1"/>
              <a:t>damlacık</a:t>
            </a:r>
            <a:r>
              <a:rPr lang="en-US" sz="2000" b="1" dirty="0"/>
              <a:t>/</a:t>
            </a:r>
            <a:r>
              <a:rPr lang="en-US" sz="2000" b="1" dirty="0" err="1"/>
              <a:t>aerosolizasyona</a:t>
            </a:r>
            <a:r>
              <a:rPr lang="en-US" sz="2000" b="1" dirty="0"/>
              <a:t> </a:t>
            </a:r>
            <a:r>
              <a:rPr lang="en-US" sz="2000" b="1" dirty="0" err="1"/>
              <a:t>neden</a:t>
            </a:r>
            <a:r>
              <a:rPr lang="en-US" sz="2000" b="1" dirty="0"/>
              <a:t> </a:t>
            </a:r>
            <a:r>
              <a:rPr lang="en-US" sz="2000" b="1" dirty="0" err="1"/>
              <a:t>olan</a:t>
            </a:r>
            <a:r>
              <a:rPr lang="en-US" sz="2000" b="1" dirty="0"/>
              <a:t> </a:t>
            </a:r>
            <a:r>
              <a:rPr lang="en-US" sz="2000" b="1" dirty="0" err="1"/>
              <a:t>işlem</a:t>
            </a:r>
            <a:r>
              <a:rPr lang="en-US" sz="2000" b="1" dirty="0"/>
              <a:t> </a:t>
            </a:r>
            <a:r>
              <a:rPr lang="en-US" sz="2000" b="1" dirty="0" err="1"/>
              <a:t>sırasında</a:t>
            </a:r>
            <a:r>
              <a:rPr lang="en-US" sz="2000" dirty="0"/>
              <a:t>) *,</a:t>
            </a:r>
            <a:endParaRPr lang="tr-TR" sz="2000" dirty="0"/>
          </a:p>
          <a:p>
            <a:pPr lvl="0"/>
            <a:r>
              <a:rPr lang="en-US" sz="2000" dirty="0" err="1"/>
              <a:t>Gözlük</a:t>
            </a:r>
            <a:r>
              <a:rPr lang="tr-TR" sz="2000" dirty="0"/>
              <a:t> / Siperlik</a:t>
            </a:r>
            <a:r>
              <a:rPr lang="en-US" sz="2000" dirty="0"/>
              <a:t>   </a:t>
            </a:r>
            <a:endParaRPr lang="tr-TR" sz="2000" dirty="0"/>
          </a:p>
          <a:p>
            <a:pPr lvl="0"/>
            <a:r>
              <a:rPr lang="en-US" sz="2000" dirty="0" err="1"/>
              <a:t>Sıvı</a:t>
            </a:r>
            <a:r>
              <a:rPr lang="en-US" sz="2000" dirty="0"/>
              <a:t> </a:t>
            </a:r>
            <a:r>
              <a:rPr lang="en-US" sz="2000" dirty="0" err="1"/>
              <a:t>sabun</a:t>
            </a:r>
            <a:r>
              <a:rPr lang="en-US" sz="2000" dirty="0"/>
              <a:t>,</a:t>
            </a:r>
            <a:endParaRPr lang="tr-TR" sz="2000" dirty="0"/>
          </a:p>
          <a:p>
            <a:pPr lvl="0"/>
            <a:r>
              <a:rPr lang="en-US" sz="2000" dirty="0" err="1"/>
              <a:t>Alkol</a:t>
            </a:r>
            <a:r>
              <a:rPr lang="en-US" sz="2000" dirty="0"/>
              <a:t> </a:t>
            </a:r>
            <a:r>
              <a:rPr lang="en-US" sz="2000" dirty="0" err="1"/>
              <a:t>bazlı</a:t>
            </a:r>
            <a:r>
              <a:rPr lang="en-US" sz="2000" dirty="0"/>
              <a:t> el </a:t>
            </a:r>
            <a:r>
              <a:rPr lang="tr-TR" sz="2000" dirty="0"/>
              <a:t>antiseptiği</a:t>
            </a:r>
            <a:r>
              <a:rPr lang="en-US" sz="2000" dirty="0"/>
              <a:t>, </a:t>
            </a: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en-US" sz="2000" dirty="0" err="1"/>
              <a:t>yataklı</a:t>
            </a:r>
            <a:r>
              <a:rPr lang="en-US" sz="2000" dirty="0"/>
              <a:t> </a:t>
            </a:r>
            <a:r>
              <a:rPr lang="en-US" sz="2000" dirty="0" err="1"/>
              <a:t>sağlık</a:t>
            </a:r>
            <a:r>
              <a:rPr lang="en-US" sz="2000" dirty="0"/>
              <a:t> </a:t>
            </a:r>
            <a:r>
              <a:rPr lang="en-US" sz="2000" dirty="0" err="1"/>
              <a:t>kurumları</a:t>
            </a:r>
            <a:r>
              <a:rPr lang="en-US" sz="2000" dirty="0"/>
              <a:t> </a:t>
            </a:r>
            <a:r>
              <a:rPr lang="en-US" sz="2000" dirty="0" err="1"/>
              <a:t>tarafından</a:t>
            </a:r>
            <a:r>
              <a:rPr lang="en-US" sz="2000" dirty="0"/>
              <a:t> </a:t>
            </a:r>
            <a:r>
              <a:rPr lang="en-US" sz="2000" dirty="0" err="1"/>
              <a:t>yeterli</a:t>
            </a:r>
            <a:r>
              <a:rPr lang="en-US" sz="2000" dirty="0"/>
              <a:t> </a:t>
            </a:r>
            <a:r>
              <a:rPr lang="en-US" sz="2000" dirty="0" err="1"/>
              <a:t>miktarda</a:t>
            </a:r>
            <a:r>
              <a:rPr lang="en-US" sz="2000" dirty="0"/>
              <a:t> </a:t>
            </a:r>
            <a:r>
              <a:rPr lang="en-US" sz="2000" dirty="0" err="1"/>
              <a:t>hazır</a:t>
            </a:r>
            <a:r>
              <a:rPr lang="en-US" sz="2000" dirty="0"/>
              <a:t> </a:t>
            </a:r>
            <a:r>
              <a:rPr lang="en-US" sz="2000" dirty="0" err="1"/>
              <a:t>bulundurulmalı</a:t>
            </a: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144280" y="5385116"/>
            <a:ext cx="1190343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i="1" dirty="0"/>
              <a:t>*</a:t>
            </a:r>
            <a:r>
              <a:rPr lang="en-US" sz="2800" i="1" dirty="0" err="1"/>
              <a:t>Damlacık</a:t>
            </a:r>
            <a:r>
              <a:rPr lang="en-US" sz="2800" i="1" dirty="0"/>
              <a:t>/a</a:t>
            </a:r>
            <a:r>
              <a:rPr lang="tr-TR" sz="2800" i="1" dirty="0"/>
              <a:t>er</a:t>
            </a:r>
            <a:r>
              <a:rPr lang="en-US" sz="2800" i="1" dirty="0" err="1"/>
              <a:t>osolizasyona</a:t>
            </a:r>
            <a:r>
              <a:rPr lang="en-US" sz="2800" i="1" dirty="0"/>
              <a:t> </a:t>
            </a:r>
            <a:r>
              <a:rPr lang="en-US" sz="2800" i="1" dirty="0" err="1"/>
              <a:t>neden</a:t>
            </a:r>
            <a:r>
              <a:rPr lang="en-US" sz="2800" i="1" dirty="0"/>
              <a:t> </a:t>
            </a:r>
            <a:r>
              <a:rPr lang="en-US" sz="2800" i="1" dirty="0" err="1"/>
              <a:t>olan</a:t>
            </a:r>
            <a:r>
              <a:rPr lang="en-US" sz="2800" i="1" dirty="0"/>
              <a:t> </a:t>
            </a:r>
            <a:r>
              <a:rPr lang="en-US" sz="2800" i="1" dirty="0" err="1"/>
              <a:t>işlem</a:t>
            </a:r>
            <a:r>
              <a:rPr lang="en-US" sz="2800" i="1" dirty="0"/>
              <a:t>; </a:t>
            </a:r>
            <a:r>
              <a:rPr lang="en-US" sz="2800" b="1" i="1" dirty="0" err="1"/>
              <a:t>aspirasyon</a:t>
            </a:r>
            <a:r>
              <a:rPr lang="en-US" sz="2800" b="1" i="1" dirty="0"/>
              <a:t>, </a:t>
            </a:r>
            <a:r>
              <a:rPr lang="en-US" sz="2800" b="1" i="1" dirty="0" err="1"/>
              <a:t>bronkoskopi</a:t>
            </a:r>
            <a:r>
              <a:rPr lang="en-US" sz="2800" b="1" i="1" dirty="0"/>
              <a:t> </a:t>
            </a:r>
            <a:r>
              <a:rPr lang="en-US" sz="2800" b="1" i="1" dirty="0" err="1"/>
              <a:t>ve</a:t>
            </a:r>
            <a:r>
              <a:rPr lang="en-US" sz="2800" b="1" i="1" dirty="0"/>
              <a:t> </a:t>
            </a:r>
            <a:r>
              <a:rPr lang="en-US" sz="2800" b="1" i="1" dirty="0" err="1"/>
              <a:t>bronkoskopik</a:t>
            </a:r>
            <a:r>
              <a:rPr lang="en-US" sz="2800" b="1" i="1" dirty="0"/>
              <a:t> </a:t>
            </a:r>
            <a:r>
              <a:rPr lang="en-US" sz="2800" b="1" i="1" dirty="0" err="1"/>
              <a:t>işlemler</a:t>
            </a:r>
            <a:r>
              <a:rPr lang="en-US" sz="2800" b="1" i="1" dirty="0"/>
              <a:t>, </a:t>
            </a:r>
            <a:r>
              <a:rPr lang="en-US" sz="2800" b="1" i="1" dirty="0" err="1"/>
              <a:t>entubasyon</a:t>
            </a:r>
            <a:r>
              <a:rPr lang="en-US" sz="2800" b="1" i="1" dirty="0"/>
              <a:t>, </a:t>
            </a:r>
            <a:r>
              <a:rPr lang="en-US" sz="2800" b="1" i="1" dirty="0" err="1"/>
              <a:t>solunum</a:t>
            </a:r>
            <a:r>
              <a:rPr lang="en-US" sz="2800" b="1" i="1" dirty="0"/>
              <a:t> </a:t>
            </a:r>
            <a:r>
              <a:rPr lang="en-US" sz="2800" b="1" i="1" dirty="0" err="1"/>
              <a:t>yolu</a:t>
            </a:r>
            <a:r>
              <a:rPr lang="en-US" sz="2800" b="1" i="1" dirty="0"/>
              <a:t> </a:t>
            </a:r>
            <a:r>
              <a:rPr lang="en-US" sz="2800" b="1" i="1" dirty="0" err="1"/>
              <a:t>numunesi</a:t>
            </a:r>
            <a:r>
              <a:rPr lang="en-US" sz="2800" b="1" i="1" dirty="0"/>
              <a:t> </a:t>
            </a:r>
            <a:r>
              <a:rPr lang="en-US" sz="2800" b="1" i="1" dirty="0" err="1"/>
              <a:t>alınması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7947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Hasta </a:t>
            </a:r>
            <a:r>
              <a:rPr lang="en-US" dirty="0" err="1"/>
              <a:t>Odasının</a:t>
            </a:r>
            <a:r>
              <a:rPr lang="en-US" dirty="0"/>
              <a:t> </a:t>
            </a:r>
            <a:r>
              <a:rPr lang="en-US" dirty="0" err="1"/>
              <a:t>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2019-nCoV </a:t>
            </a:r>
            <a:r>
              <a:rPr lang="en-US" dirty="0" err="1"/>
              <a:t>hastalığı</a:t>
            </a:r>
            <a:r>
              <a:rPr lang="en-US" dirty="0"/>
              <a:t> </a:t>
            </a:r>
            <a:r>
              <a:rPr lang="en-US" dirty="0" err="1"/>
              <a:t>olası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kesin</a:t>
            </a:r>
            <a:r>
              <a:rPr lang="en-US" dirty="0"/>
              <a:t> </a:t>
            </a:r>
            <a:r>
              <a:rPr lang="en-US" dirty="0" err="1"/>
              <a:t>vakalarının</a:t>
            </a:r>
            <a:r>
              <a:rPr lang="en-US" dirty="0"/>
              <a:t> </a:t>
            </a:r>
            <a:r>
              <a:rPr lang="en-US" dirty="0" err="1"/>
              <a:t>hastaneye</a:t>
            </a:r>
            <a:r>
              <a:rPr lang="en-US" dirty="0"/>
              <a:t> </a:t>
            </a:r>
            <a:r>
              <a:rPr lang="en-US" dirty="0" err="1"/>
              <a:t>yatışlarında</a:t>
            </a:r>
            <a:r>
              <a:rPr lang="en-US" dirty="0"/>
              <a:t> </a:t>
            </a:r>
            <a:r>
              <a:rPr lang="en-US" dirty="0" err="1"/>
              <a:t>standart</a:t>
            </a:r>
            <a:r>
              <a:rPr lang="en-US" dirty="0"/>
              <a:t>, </a:t>
            </a:r>
            <a:r>
              <a:rPr lang="en-US" dirty="0" err="1"/>
              <a:t>temas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damlacık</a:t>
            </a:r>
            <a:r>
              <a:rPr lang="en-US" dirty="0"/>
              <a:t> </a:t>
            </a:r>
            <a:r>
              <a:rPr lang="en-US" dirty="0" err="1"/>
              <a:t>önlemlerinin</a:t>
            </a:r>
            <a:r>
              <a:rPr lang="en-US" dirty="0"/>
              <a:t> </a:t>
            </a:r>
            <a:r>
              <a:rPr lang="en-US" dirty="0" err="1"/>
              <a:t>alınması</a:t>
            </a:r>
            <a:r>
              <a:rPr lang="en-US" dirty="0"/>
              <a:t> </a:t>
            </a:r>
            <a:r>
              <a:rPr lang="en-US" dirty="0" err="1"/>
              <a:t>gerekmekte</a:t>
            </a:r>
            <a:endParaRPr lang="tr-TR" dirty="0"/>
          </a:p>
          <a:p>
            <a:pPr lvl="0">
              <a:lnSpc>
                <a:spcPct val="120000"/>
              </a:lnSpc>
            </a:pPr>
            <a:r>
              <a:rPr lang="en-US" dirty="0" err="1"/>
              <a:t>Hastalar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kişilik</a:t>
            </a:r>
            <a:r>
              <a:rPr lang="en-US" dirty="0"/>
              <a:t>,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banyosu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tuvaleti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, </a:t>
            </a:r>
            <a:r>
              <a:rPr lang="en-US" dirty="0" err="1"/>
              <a:t>kapatılabilir</a:t>
            </a:r>
            <a:r>
              <a:rPr lang="en-US" dirty="0"/>
              <a:t> </a:t>
            </a:r>
            <a:r>
              <a:rPr lang="en-US" dirty="0" err="1"/>
              <a:t>kapı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odada</a:t>
            </a:r>
            <a:r>
              <a:rPr lang="en-US" dirty="0"/>
              <a:t> </a:t>
            </a:r>
            <a:r>
              <a:rPr lang="en-US" dirty="0" err="1"/>
              <a:t>olmalı</a:t>
            </a:r>
            <a:endParaRPr lang="tr-TR" dirty="0"/>
          </a:p>
          <a:p>
            <a:pPr lvl="0">
              <a:lnSpc>
                <a:spcPct val="120000"/>
              </a:lnSpc>
            </a:pP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kişilik</a:t>
            </a:r>
            <a:r>
              <a:rPr lang="en-US" dirty="0"/>
              <a:t> </a:t>
            </a:r>
            <a:r>
              <a:rPr lang="en-US" dirty="0" err="1"/>
              <a:t>odalar</a:t>
            </a:r>
            <a:r>
              <a:rPr lang="en-US" dirty="0"/>
              <a:t> </a:t>
            </a:r>
            <a:r>
              <a:rPr lang="en-US" dirty="0" err="1"/>
              <a:t>bulunmadığı</a:t>
            </a:r>
            <a:r>
              <a:rPr lang="en-US" dirty="0"/>
              <a:t> </a:t>
            </a:r>
            <a:r>
              <a:rPr lang="en-US" dirty="0" err="1"/>
              <a:t>durumlarda</a:t>
            </a:r>
            <a:r>
              <a:rPr lang="en-US" dirty="0"/>
              <a:t> </a:t>
            </a:r>
            <a:r>
              <a:rPr lang="en-US" dirty="0" err="1"/>
              <a:t>kesin</a:t>
            </a:r>
            <a:r>
              <a:rPr lang="en-US" dirty="0"/>
              <a:t> 2019-nCoV </a:t>
            </a:r>
            <a:r>
              <a:rPr lang="en-US" dirty="0" err="1"/>
              <a:t>vakaları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odada</a:t>
            </a:r>
            <a:r>
              <a:rPr lang="en-US" dirty="0"/>
              <a:t> </a:t>
            </a:r>
            <a:r>
              <a:rPr lang="en-US" dirty="0" err="1"/>
              <a:t>kohort</a:t>
            </a:r>
            <a:r>
              <a:rPr lang="en-US" dirty="0"/>
              <a:t> </a:t>
            </a:r>
            <a:r>
              <a:rPr lang="en-US" dirty="0" err="1"/>
              <a:t>edilebilir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olası</a:t>
            </a:r>
            <a:r>
              <a:rPr lang="en-US" dirty="0"/>
              <a:t> 2019-nCoV </a:t>
            </a:r>
            <a:r>
              <a:rPr lang="en-US" dirty="0" err="1"/>
              <a:t>vakalarının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yatırılması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edilmeli</a:t>
            </a:r>
            <a:endParaRPr lang="tr-TR" dirty="0"/>
          </a:p>
          <a:p>
            <a:pPr lvl="0">
              <a:lnSpc>
                <a:spcPct val="120000"/>
              </a:lnSpc>
            </a:pPr>
            <a:r>
              <a:rPr lang="en-US" dirty="0" err="1"/>
              <a:t>Zorunlu</a:t>
            </a:r>
            <a:r>
              <a:rPr lang="en-US" dirty="0"/>
              <a:t> </a:t>
            </a:r>
            <a:r>
              <a:rPr lang="en-US" dirty="0" err="1"/>
              <a:t>hallerde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olası</a:t>
            </a:r>
            <a:r>
              <a:rPr lang="en-US" dirty="0"/>
              <a:t> 2019-nCoV </a:t>
            </a:r>
            <a:r>
              <a:rPr lang="en-US" dirty="0" err="1"/>
              <a:t>vakaları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odada</a:t>
            </a:r>
            <a:r>
              <a:rPr lang="en-US" dirty="0"/>
              <a:t> hasta </a:t>
            </a:r>
            <a:r>
              <a:rPr lang="en-US" dirty="0" err="1"/>
              <a:t>yatakları</a:t>
            </a:r>
            <a:r>
              <a:rPr lang="en-US" dirty="0"/>
              <a:t> en </a:t>
            </a:r>
            <a:r>
              <a:rPr lang="en-US" dirty="0" err="1"/>
              <a:t>az</a:t>
            </a:r>
            <a:r>
              <a:rPr lang="en-US" dirty="0"/>
              <a:t> 1m </a:t>
            </a:r>
            <a:r>
              <a:rPr lang="en-US" dirty="0" err="1"/>
              <a:t>aralıklı</a:t>
            </a:r>
            <a:r>
              <a:rPr lang="en-US" dirty="0"/>
              <a:t> </a:t>
            </a:r>
            <a:r>
              <a:rPr lang="en-US" dirty="0" err="1"/>
              <a:t>olacak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yerleştirilmeli</a:t>
            </a:r>
            <a:endParaRPr lang="tr-TR" dirty="0"/>
          </a:p>
          <a:p>
            <a:pPr lvl="0">
              <a:lnSpc>
                <a:spcPct val="120000"/>
              </a:lnSpc>
            </a:pPr>
            <a:r>
              <a:rPr lang="en-US" dirty="0" err="1"/>
              <a:t>Kohorta</a:t>
            </a:r>
            <a:r>
              <a:rPr lang="en-US" dirty="0"/>
              <a:t>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tr-TR" dirty="0"/>
              <a:t> (aynı odayı paylaşan)</a:t>
            </a:r>
            <a:r>
              <a:rPr lang="en-US" dirty="0"/>
              <a:t> </a:t>
            </a:r>
            <a:r>
              <a:rPr lang="en-US" dirty="0" err="1"/>
              <a:t>olası</a:t>
            </a:r>
            <a:r>
              <a:rPr lang="en-US" dirty="0"/>
              <a:t> </a:t>
            </a:r>
            <a:r>
              <a:rPr lang="en-US" dirty="0" err="1"/>
              <a:t>hastalar</a:t>
            </a:r>
            <a:r>
              <a:rPr lang="en-US" dirty="0"/>
              <a:t> 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maske</a:t>
            </a:r>
            <a:r>
              <a:rPr lang="en-US" dirty="0"/>
              <a:t> </a:t>
            </a:r>
            <a:r>
              <a:rPr lang="en-US" dirty="0" err="1"/>
              <a:t>kullanmalı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11702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Hasta </a:t>
            </a:r>
            <a:r>
              <a:rPr lang="en-US" dirty="0" err="1"/>
              <a:t>Odasının</a:t>
            </a:r>
            <a:r>
              <a:rPr lang="en-US" dirty="0"/>
              <a:t> </a:t>
            </a:r>
            <a:r>
              <a:rPr lang="en-US" dirty="0" err="1"/>
              <a:t>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/>
              <a:t>Kullanılacak</a:t>
            </a:r>
            <a:r>
              <a:rPr lang="en-US" dirty="0"/>
              <a:t> 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malzemeler</a:t>
            </a:r>
            <a:r>
              <a:rPr lang="en-US" dirty="0"/>
              <a:t> 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dirty="0" err="1"/>
              <a:t>H</a:t>
            </a:r>
            <a:r>
              <a:rPr lang="en-US" dirty="0" err="1"/>
              <a:t>astaya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olmalı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dirty="0" err="1"/>
              <a:t>O</a:t>
            </a:r>
            <a:r>
              <a:rPr lang="en-US" dirty="0"/>
              <a:t>da </a:t>
            </a:r>
            <a:r>
              <a:rPr lang="en-US" dirty="0" err="1"/>
              <a:t>dışına</a:t>
            </a:r>
            <a:r>
              <a:rPr lang="en-US" dirty="0"/>
              <a:t> </a:t>
            </a:r>
            <a:r>
              <a:rPr lang="en-US" dirty="0" err="1"/>
              <a:t>çıkarılmamalı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en-US" dirty="0" err="1"/>
              <a:t>Hastalar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ortak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kullanımına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verilmemeli</a:t>
            </a:r>
            <a:endParaRPr lang="tr-TR" dirty="0"/>
          </a:p>
          <a:p>
            <a:pPr>
              <a:lnSpc>
                <a:spcPct val="120000"/>
              </a:lnSpc>
            </a:pPr>
            <a:endParaRPr lang="tr-TR" dirty="0"/>
          </a:p>
          <a:p>
            <a:pPr>
              <a:lnSpc>
                <a:spcPct val="120000"/>
              </a:lnSpc>
            </a:pPr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kullanılacak</a:t>
            </a:r>
            <a:r>
              <a:rPr lang="en-US" dirty="0"/>
              <a:t> </a:t>
            </a:r>
            <a:r>
              <a:rPr lang="en-US" dirty="0" err="1"/>
              <a:t>ekipman</a:t>
            </a:r>
            <a:r>
              <a:rPr lang="en-US" dirty="0"/>
              <a:t> (</a:t>
            </a:r>
            <a:r>
              <a:rPr lang="en-US" dirty="0" err="1"/>
              <a:t>örn</a:t>
            </a:r>
            <a:r>
              <a:rPr lang="en-US" dirty="0"/>
              <a:t>. </a:t>
            </a:r>
            <a:r>
              <a:rPr lang="en-US" dirty="0" err="1"/>
              <a:t>steteskop</a:t>
            </a:r>
            <a:r>
              <a:rPr lang="en-US" dirty="0"/>
              <a:t>, </a:t>
            </a:r>
            <a:r>
              <a:rPr lang="en-US" dirty="0" err="1"/>
              <a:t>ateş</a:t>
            </a:r>
            <a:r>
              <a:rPr lang="en-US" dirty="0"/>
              <a:t> </a:t>
            </a:r>
            <a:r>
              <a:rPr lang="en-US" dirty="0" err="1"/>
              <a:t>ölçer</a:t>
            </a:r>
            <a:r>
              <a:rPr lang="en-US" dirty="0"/>
              <a:t>)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hastada</a:t>
            </a:r>
            <a:r>
              <a:rPr lang="en-US" dirty="0"/>
              <a:t> </a:t>
            </a:r>
            <a:r>
              <a:rPr lang="en-US" dirty="0" err="1"/>
              <a:t>kullanılıyor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her hasta </a:t>
            </a:r>
            <a:r>
              <a:rPr lang="en-US" dirty="0" err="1"/>
              <a:t>kullanımında</a:t>
            </a:r>
            <a:r>
              <a:rPr lang="en-US" dirty="0"/>
              <a:t> </a:t>
            </a:r>
            <a:r>
              <a:rPr lang="en-US" dirty="0" err="1"/>
              <a:t>temizlenmeli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dezenfekte</a:t>
            </a:r>
            <a:r>
              <a:rPr lang="en-US" dirty="0"/>
              <a:t> </a:t>
            </a:r>
            <a:r>
              <a:rPr lang="en-US" dirty="0" err="1"/>
              <a:t>edilmeli</a:t>
            </a:r>
            <a:r>
              <a:rPr lang="en-US" dirty="0"/>
              <a:t> (</a:t>
            </a:r>
            <a:r>
              <a:rPr lang="en-US" dirty="0" err="1"/>
              <a:t>örn</a:t>
            </a:r>
            <a:r>
              <a:rPr lang="en-US" dirty="0"/>
              <a:t>. </a:t>
            </a:r>
            <a:r>
              <a:rPr lang="en-US" dirty="0" err="1"/>
              <a:t>etil</a:t>
            </a:r>
            <a:r>
              <a:rPr lang="en-US" dirty="0"/>
              <a:t> </a:t>
            </a:r>
            <a:r>
              <a:rPr lang="en-US" dirty="0" err="1"/>
              <a:t>alkol</a:t>
            </a:r>
            <a:r>
              <a:rPr lang="tr-TR" dirty="0"/>
              <a:t> </a:t>
            </a:r>
            <a:r>
              <a:rPr lang="en-US" dirty="0"/>
              <a:t>%70).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44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Hasta </a:t>
            </a:r>
            <a:r>
              <a:rPr lang="en-US" dirty="0" err="1"/>
              <a:t>Odasının</a:t>
            </a:r>
            <a:r>
              <a:rPr lang="en-US" dirty="0"/>
              <a:t> </a:t>
            </a:r>
            <a:r>
              <a:rPr lang="en-US" dirty="0" err="1"/>
              <a:t>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 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gerekmedikçe</a:t>
            </a:r>
            <a:r>
              <a:rPr lang="en-US" dirty="0"/>
              <a:t> </a:t>
            </a:r>
            <a:r>
              <a:rPr lang="en-US" dirty="0" err="1"/>
              <a:t>hastaların</a:t>
            </a:r>
            <a:r>
              <a:rPr lang="en-US" dirty="0"/>
              <a:t> </a:t>
            </a:r>
            <a:r>
              <a:rPr lang="en-US" dirty="0" err="1"/>
              <a:t>odadan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alandan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alana</a:t>
            </a:r>
            <a:r>
              <a:rPr lang="en-US" dirty="0"/>
              <a:t> </a:t>
            </a:r>
            <a:r>
              <a:rPr lang="en-US" dirty="0" err="1"/>
              <a:t>taşınmasından</a:t>
            </a:r>
            <a:r>
              <a:rPr lang="en-US" dirty="0"/>
              <a:t> </a:t>
            </a:r>
            <a:r>
              <a:rPr lang="en-US" dirty="0" err="1"/>
              <a:t>kaçınılmalı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en-US" dirty="0" err="1"/>
              <a:t>Olası</a:t>
            </a:r>
            <a:r>
              <a:rPr lang="en-US" dirty="0"/>
              <a:t> 2019-nCoV </a:t>
            </a:r>
            <a:r>
              <a:rPr lang="en-US" dirty="0" err="1"/>
              <a:t>hastaları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belirlenmiş</a:t>
            </a:r>
            <a:r>
              <a:rPr lang="en-US" dirty="0"/>
              <a:t> </a:t>
            </a:r>
            <a:r>
              <a:rPr lang="en-US" dirty="0" err="1"/>
              <a:t>portatif</a:t>
            </a:r>
            <a:r>
              <a:rPr lang="en-US" dirty="0"/>
              <a:t> X-ray </a:t>
            </a:r>
            <a:r>
              <a:rPr lang="en-US" dirty="0" err="1"/>
              <a:t>cihazı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tanı</a:t>
            </a:r>
            <a:r>
              <a:rPr lang="en-US" dirty="0"/>
              <a:t> </a:t>
            </a:r>
            <a:r>
              <a:rPr lang="en-US" dirty="0" err="1"/>
              <a:t>cihazları</a:t>
            </a:r>
            <a:r>
              <a:rPr lang="en-US" dirty="0"/>
              <a:t> </a:t>
            </a:r>
            <a:r>
              <a:rPr lang="en-US" dirty="0" err="1"/>
              <a:t>kullanılmalı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portatif</a:t>
            </a:r>
            <a:r>
              <a:rPr lang="en-US" dirty="0"/>
              <a:t> </a:t>
            </a:r>
            <a:r>
              <a:rPr lang="en-US" dirty="0" err="1"/>
              <a:t>tanı</a:t>
            </a:r>
            <a:r>
              <a:rPr lang="en-US" dirty="0"/>
              <a:t> </a:t>
            </a:r>
            <a:r>
              <a:rPr lang="en-US" dirty="0" err="1"/>
              <a:t>cihazları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değilse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taşınması</a:t>
            </a:r>
            <a:r>
              <a:rPr lang="en-US" dirty="0"/>
              <a:t> </a:t>
            </a:r>
            <a:r>
              <a:rPr lang="en-US" dirty="0" err="1"/>
              <a:t>gerekiyorsa</a:t>
            </a:r>
            <a:r>
              <a:rPr lang="en-US" dirty="0"/>
              <a:t> </a:t>
            </a:r>
            <a:r>
              <a:rPr lang="en-US" dirty="0" err="1"/>
              <a:t>çalışanlar</a:t>
            </a:r>
            <a:r>
              <a:rPr lang="en-US" dirty="0"/>
              <a:t>,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hastalar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ziyaretçiler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teması</a:t>
            </a:r>
            <a:r>
              <a:rPr lang="en-US" dirty="0"/>
              <a:t> en </a:t>
            </a:r>
            <a:r>
              <a:rPr lang="en-US" dirty="0" err="1"/>
              <a:t>aza</a:t>
            </a:r>
            <a:r>
              <a:rPr lang="en-US" dirty="0"/>
              <a:t> </a:t>
            </a:r>
            <a:r>
              <a:rPr lang="en-US" dirty="0" err="1"/>
              <a:t>indirecek</a:t>
            </a:r>
            <a:r>
              <a:rPr lang="en-US" dirty="0"/>
              <a:t> </a:t>
            </a:r>
            <a:r>
              <a:rPr lang="en-US" dirty="0" err="1"/>
              <a:t>taşıma</a:t>
            </a:r>
            <a:r>
              <a:rPr lang="en-US" dirty="0"/>
              <a:t> </a:t>
            </a:r>
            <a:r>
              <a:rPr lang="en-US" dirty="0" err="1"/>
              <a:t>prosedürleri</a:t>
            </a:r>
            <a:r>
              <a:rPr lang="en-US" dirty="0"/>
              <a:t> </a:t>
            </a:r>
            <a:r>
              <a:rPr lang="en-US" dirty="0" err="1"/>
              <a:t>önceden</a:t>
            </a:r>
            <a:r>
              <a:rPr lang="en-US" dirty="0"/>
              <a:t> </a:t>
            </a:r>
            <a:r>
              <a:rPr lang="en-US" dirty="0" err="1"/>
              <a:t>belirlenmeli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transferinde</a:t>
            </a:r>
            <a:r>
              <a:rPr lang="en-US" dirty="0"/>
              <a:t> 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maske</a:t>
            </a:r>
            <a:r>
              <a:rPr lang="en-US" dirty="0"/>
              <a:t> </a:t>
            </a:r>
            <a:r>
              <a:rPr lang="en-US" dirty="0" err="1"/>
              <a:t>takması</a:t>
            </a:r>
            <a:r>
              <a:rPr lang="en-US" dirty="0"/>
              <a:t> </a:t>
            </a:r>
            <a:r>
              <a:rPr lang="en-US" dirty="0" err="1"/>
              <a:t>sağlanmalı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mümkünse</a:t>
            </a:r>
            <a:r>
              <a:rPr lang="en-US" dirty="0"/>
              <a:t> son </a:t>
            </a:r>
            <a:r>
              <a:rPr lang="en-US" dirty="0" err="1"/>
              <a:t>vaka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alınmalı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9159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Hasta </a:t>
            </a:r>
            <a:r>
              <a:rPr lang="en-US" dirty="0" err="1"/>
              <a:t>Odasının</a:t>
            </a:r>
            <a:r>
              <a:rPr lang="en-US" dirty="0"/>
              <a:t> </a:t>
            </a:r>
            <a:r>
              <a:rPr lang="en-US" dirty="0" err="1"/>
              <a:t>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taşınması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görevli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personelinin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koruyucu</a:t>
            </a:r>
            <a:r>
              <a:rPr lang="en-US" dirty="0"/>
              <a:t> </a:t>
            </a:r>
            <a:r>
              <a:rPr lang="en-US" dirty="0" err="1"/>
              <a:t>ekipman</a:t>
            </a:r>
            <a:r>
              <a:rPr lang="en-US" dirty="0"/>
              <a:t> </a:t>
            </a:r>
            <a:r>
              <a:rPr lang="en-US" dirty="0" err="1"/>
              <a:t>kullanması</a:t>
            </a:r>
            <a:r>
              <a:rPr lang="en-US" dirty="0"/>
              <a:t> </a:t>
            </a:r>
            <a:r>
              <a:rPr lang="en-US" dirty="0" err="1"/>
              <a:t>sağlanmalı</a:t>
            </a:r>
            <a:r>
              <a:rPr lang="tr-TR" dirty="0"/>
              <a:t> (Maske olarak tıbbi maske)</a:t>
            </a:r>
          </a:p>
          <a:p>
            <a:pPr>
              <a:lnSpc>
                <a:spcPct val="120000"/>
              </a:lnSpc>
            </a:pPr>
            <a:r>
              <a:rPr lang="tr-TR" dirty="0"/>
              <a:t>E</a:t>
            </a:r>
            <a:r>
              <a:rPr lang="en-US" dirty="0"/>
              <a:t>l </a:t>
            </a:r>
            <a:r>
              <a:rPr lang="en-US" dirty="0" err="1"/>
              <a:t>hijyenine</a:t>
            </a:r>
            <a:r>
              <a:rPr lang="en-US" dirty="0"/>
              <a:t> </a:t>
            </a:r>
            <a:r>
              <a:rPr lang="en-US" dirty="0" err="1"/>
              <a:t>özen</a:t>
            </a:r>
            <a:r>
              <a:rPr lang="en-US" dirty="0"/>
              <a:t> </a:t>
            </a:r>
            <a:r>
              <a:rPr lang="en-US" dirty="0" err="1"/>
              <a:t>gösterilmeli</a:t>
            </a:r>
            <a:endParaRPr lang="tr-TR" dirty="0"/>
          </a:p>
          <a:p>
            <a:pPr>
              <a:lnSpc>
                <a:spcPct val="120000"/>
              </a:lnSpc>
            </a:pPr>
            <a:endParaRPr lang="tr-TR" dirty="0"/>
          </a:p>
          <a:p>
            <a:pPr>
              <a:lnSpc>
                <a:spcPct val="120000"/>
              </a:lnSpc>
            </a:pP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temas</a:t>
            </a:r>
            <a:r>
              <a:rPr lang="en-US" dirty="0"/>
              <a:t> </a:t>
            </a:r>
            <a:r>
              <a:rPr lang="en-US" dirty="0" err="1"/>
              <a:t>ettiği</a:t>
            </a:r>
            <a:r>
              <a:rPr lang="en-US" dirty="0"/>
              <a:t> </a:t>
            </a:r>
            <a:r>
              <a:rPr lang="en-US" dirty="0" err="1"/>
              <a:t>yüzeyler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temizlenmeli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dezenfekte</a:t>
            </a:r>
            <a:r>
              <a:rPr lang="en-US" dirty="0"/>
              <a:t> </a:t>
            </a:r>
            <a:r>
              <a:rPr lang="en-US" dirty="0" err="1"/>
              <a:t>edilmeli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07434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4011" y="374785"/>
            <a:ext cx="10244528" cy="70133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Hasta </a:t>
            </a:r>
            <a:r>
              <a:rPr lang="en-US" dirty="0" err="1"/>
              <a:t>Odasına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Hastaya</a:t>
            </a:r>
            <a:r>
              <a:rPr lang="en-US" dirty="0"/>
              <a:t> </a:t>
            </a:r>
            <a:r>
              <a:rPr lang="en-US" dirty="0" err="1"/>
              <a:t>Yaklaşım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1885" y="1349764"/>
            <a:ext cx="11663266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Hasta </a:t>
            </a:r>
            <a:r>
              <a:rPr lang="en-US" sz="2400" dirty="0" err="1"/>
              <a:t>odasına</a:t>
            </a:r>
            <a:r>
              <a:rPr lang="en-US" sz="2400" dirty="0"/>
              <a:t> </a:t>
            </a:r>
            <a:r>
              <a:rPr lang="en-US" sz="2400" dirty="0" err="1"/>
              <a:t>girişler</a:t>
            </a:r>
            <a:r>
              <a:rPr lang="en-US" sz="2400" dirty="0"/>
              <a:t> </a:t>
            </a:r>
            <a:r>
              <a:rPr lang="en-US" sz="2400" dirty="0" err="1"/>
              <a:t>sınırlandırılmalı</a:t>
            </a:r>
            <a:r>
              <a:rPr lang="en-US" sz="2400" dirty="0"/>
              <a:t>, </a:t>
            </a:r>
            <a:r>
              <a:rPr lang="en-US" sz="2400" dirty="0" err="1"/>
              <a:t>sadece</a:t>
            </a:r>
            <a:r>
              <a:rPr lang="en-US" sz="2400" dirty="0"/>
              <a:t> </a:t>
            </a:r>
            <a:r>
              <a:rPr lang="en-US" sz="2400" dirty="0" err="1"/>
              <a:t>hastanın</a:t>
            </a:r>
            <a:r>
              <a:rPr lang="en-US" sz="2400" dirty="0"/>
              <a:t> </a:t>
            </a:r>
            <a:r>
              <a:rPr lang="en-US" sz="2400" dirty="0" err="1"/>
              <a:t>bakımından</a:t>
            </a:r>
            <a:r>
              <a:rPr lang="en-US" sz="2400" dirty="0"/>
              <a:t> </a:t>
            </a:r>
            <a:r>
              <a:rPr lang="en-US" sz="2400" dirty="0" err="1"/>
              <a:t>sorumlu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girişi</a:t>
            </a:r>
            <a:r>
              <a:rPr lang="en-US" sz="2400" dirty="0"/>
              <a:t> </a:t>
            </a:r>
            <a:r>
              <a:rPr lang="en-US" sz="2400" dirty="0" err="1"/>
              <a:t>gerekli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personelin</a:t>
            </a:r>
            <a:r>
              <a:rPr lang="en-US" sz="2400" dirty="0"/>
              <a:t> </a:t>
            </a:r>
            <a:r>
              <a:rPr lang="en-US" sz="2400" dirty="0" err="1"/>
              <a:t>odaya</a:t>
            </a:r>
            <a:r>
              <a:rPr lang="en-US" sz="2400" dirty="0"/>
              <a:t> </a:t>
            </a:r>
            <a:r>
              <a:rPr lang="en-US" sz="2400" dirty="0" err="1"/>
              <a:t>girişine</a:t>
            </a:r>
            <a:r>
              <a:rPr lang="en-US" sz="2400" dirty="0"/>
              <a:t> </a:t>
            </a:r>
            <a:r>
              <a:rPr lang="en-US" sz="2400" dirty="0" err="1"/>
              <a:t>izin</a:t>
            </a:r>
            <a:r>
              <a:rPr lang="en-US" sz="2400" dirty="0"/>
              <a:t> </a:t>
            </a:r>
            <a:r>
              <a:rPr lang="en-US" sz="2400" dirty="0" err="1"/>
              <a:t>verilmeli</a:t>
            </a:r>
            <a:endParaRPr lang="tr-TR" sz="2400" dirty="0"/>
          </a:p>
          <a:p>
            <a:pPr>
              <a:lnSpc>
                <a:spcPct val="120000"/>
              </a:lnSpc>
            </a:pPr>
            <a:r>
              <a:rPr lang="tr-TR" sz="2400" dirty="0"/>
              <a:t>H</a:t>
            </a:r>
            <a:r>
              <a:rPr lang="en-US" sz="2400" dirty="0" err="1"/>
              <a:t>asta</a:t>
            </a:r>
            <a:r>
              <a:rPr lang="en-US" sz="2400" dirty="0"/>
              <a:t> </a:t>
            </a:r>
            <a:r>
              <a:rPr lang="en-US" sz="2400" dirty="0" err="1"/>
              <a:t>ziyaretçileri</a:t>
            </a:r>
            <a:r>
              <a:rPr lang="en-US" sz="2400" dirty="0"/>
              <a:t> </a:t>
            </a:r>
            <a:r>
              <a:rPr lang="en-US" sz="2400" dirty="0" err="1"/>
              <a:t>yasaklanmalı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refakatçi</a:t>
            </a:r>
            <a:r>
              <a:rPr lang="en-US" sz="2400" dirty="0"/>
              <a:t> </a:t>
            </a:r>
            <a:r>
              <a:rPr lang="en-US" sz="2400" dirty="0" err="1"/>
              <a:t>gerekli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kişi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kısıtlanmalı</a:t>
            </a:r>
            <a:endParaRPr lang="tr-TR" sz="2400" dirty="0"/>
          </a:p>
          <a:p>
            <a:pPr lvl="0">
              <a:lnSpc>
                <a:spcPct val="120000"/>
              </a:lnSpc>
            </a:pPr>
            <a:r>
              <a:rPr lang="en-US" sz="2400" dirty="0"/>
              <a:t>Hasta </a:t>
            </a:r>
            <a:r>
              <a:rPr lang="en-US" sz="2400" dirty="0" err="1"/>
              <a:t>odasına</a:t>
            </a:r>
            <a:r>
              <a:rPr lang="en-US" sz="2400" dirty="0"/>
              <a:t> </a:t>
            </a:r>
            <a:r>
              <a:rPr lang="en-US" sz="2400" dirty="0" err="1"/>
              <a:t>girişlerde</a:t>
            </a:r>
            <a:r>
              <a:rPr lang="en-US" sz="2400" dirty="0"/>
              <a:t> </a:t>
            </a:r>
            <a:r>
              <a:rPr lang="en-US" sz="2400" dirty="0" err="1"/>
              <a:t>kişisel</a:t>
            </a:r>
            <a:r>
              <a:rPr lang="en-US" sz="2400" dirty="0"/>
              <a:t> </a:t>
            </a:r>
            <a:r>
              <a:rPr lang="en-US" sz="2400" dirty="0" err="1"/>
              <a:t>koruyucu</a:t>
            </a:r>
            <a:r>
              <a:rPr lang="en-US" sz="2400" dirty="0"/>
              <a:t> </a:t>
            </a:r>
            <a:r>
              <a:rPr lang="en-US" sz="2400" dirty="0" err="1"/>
              <a:t>malzemeler</a:t>
            </a:r>
            <a:r>
              <a:rPr lang="tr-TR" sz="2400" dirty="0"/>
              <a:t>;</a:t>
            </a:r>
          </a:p>
          <a:p>
            <a:pPr lvl="1">
              <a:lnSpc>
                <a:spcPct val="120000"/>
              </a:lnSpc>
            </a:pPr>
            <a:r>
              <a:rPr lang="en-US" sz="2200" dirty="0" err="1"/>
              <a:t>Eldiven</a:t>
            </a:r>
            <a:r>
              <a:rPr lang="en-US" sz="2200" dirty="0"/>
              <a:t>, </a:t>
            </a:r>
            <a:endParaRPr lang="tr-TR" sz="2200" dirty="0"/>
          </a:p>
          <a:p>
            <a:pPr lvl="1">
              <a:lnSpc>
                <a:spcPct val="120000"/>
              </a:lnSpc>
            </a:pPr>
            <a:r>
              <a:rPr lang="tr-TR" sz="2200" dirty="0"/>
              <a:t>Ö</a:t>
            </a:r>
            <a:r>
              <a:rPr lang="en-US" sz="2200" dirty="0" err="1"/>
              <a:t>nlük</a:t>
            </a:r>
            <a:r>
              <a:rPr lang="en-US" sz="2200" dirty="0"/>
              <a:t> </a:t>
            </a:r>
            <a:r>
              <a:rPr lang="tr-TR" sz="2200" dirty="0"/>
              <a:t>(</a:t>
            </a:r>
            <a:r>
              <a:rPr lang="en-US" sz="2200" dirty="0" err="1"/>
              <a:t>steril</a:t>
            </a:r>
            <a:r>
              <a:rPr lang="en-US" sz="2200" dirty="0"/>
              <a:t> </a:t>
            </a:r>
            <a:r>
              <a:rPr lang="en-US" sz="2200" dirty="0" err="1"/>
              <a:t>olmayan</a:t>
            </a:r>
            <a:r>
              <a:rPr lang="en-US" sz="2200" dirty="0"/>
              <a:t>, </a:t>
            </a:r>
            <a:r>
              <a:rPr lang="en-US" sz="2200" dirty="0" err="1"/>
              <a:t>tercihen</a:t>
            </a:r>
            <a:r>
              <a:rPr lang="en-US" sz="2200" dirty="0"/>
              <a:t> </a:t>
            </a:r>
            <a:r>
              <a:rPr lang="en-US" sz="2200" dirty="0" err="1"/>
              <a:t>sıvı</a:t>
            </a:r>
            <a:r>
              <a:rPr lang="en-US" sz="2200" dirty="0"/>
              <a:t> </a:t>
            </a:r>
            <a:r>
              <a:rPr lang="en-US" sz="2200" dirty="0" err="1"/>
              <a:t>geçirimsiz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uzun</a:t>
            </a:r>
            <a:r>
              <a:rPr lang="en-US" sz="2200" dirty="0"/>
              <a:t> </a:t>
            </a:r>
            <a:r>
              <a:rPr lang="en-US" sz="2200" dirty="0" err="1"/>
              <a:t>kollu</a:t>
            </a:r>
            <a:r>
              <a:rPr lang="tr-TR" sz="2200" dirty="0"/>
              <a:t>)</a:t>
            </a:r>
            <a:r>
              <a:rPr lang="en-US" sz="2200" dirty="0"/>
              <a:t>,</a:t>
            </a:r>
            <a:endParaRPr lang="tr-TR" sz="2200" dirty="0"/>
          </a:p>
          <a:p>
            <a:pPr lvl="1">
              <a:lnSpc>
                <a:spcPct val="120000"/>
              </a:lnSpc>
            </a:pPr>
            <a:r>
              <a:rPr lang="tr-TR" sz="2200" dirty="0"/>
              <a:t>T</a:t>
            </a:r>
            <a:r>
              <a:rPr lang="en-US" sz="2200" dirty="0" err="1"/>
              <a:t>ıbbi</a:t>
            </a:r>
            <a:r>
              <a:rPr lang="en-US" sz="2200" dirty="0"/>
              <a:t> </a:t>
            </a:r>
            <a:r>
              <a:rPr lang="en-US" sz="2200" dirty="0" err="1"/>
              <a:t>maske</a:t>
            </a:r>
            <a:r>
              <a:rPr lang="en-US" sz="2200" dirty="0"/>
              <a:t>, </a:t>
            </a:r>
            <a:endParaRPr lang="tr-TR" sz="2200" dirty="0"/>
          </a:p>
          <a:p>
            <a:pPr lvl="1">
              <a:lnSpc>
                <a:spcPct val="120000"/>
              </a:lnSpc>
            </a:pPr>
            <a:r>
              <a:rPr lang="en-US" sz="2200" dirty="0"/>
              <a:t>N95/FFP2 </a:t>
            </a:r>
            <a:r>
              <a:rPr lang="en-US" sz="2200" dirty="0" err="1"/>
              <a:t>maske</a:t>
            </a:r>
            <a:r>
              <a:rPr lang="en-US" sz="2200" dirty="0"/>
              <a:t>, </a:t>
            </a:r>
            <a:endParaRPr lang="tr-TR" sz="2200" dirty="0"/>
          </a:p>
          <a:p>
            <a:pPr lvl="1">
              <a:lnSpc>
                <a:spcPct val="120000"/>
              </a:lnSpc>
            </a:pPr>
            <a:r>
              <a:rPr lang="tr-TR" sz="2200" dirty="0"/>
              <a:t>G</a:t>
            </a:r>
            <a:r>
              <a:rPr lang="en-US" sz="2200" dirty="0" err="1"/>
              <a:t>özlük</a:t>
            </a:r>
            <a:r>
              <a:rPr lang="tr-TR" sz="2200" dirty="0"/>
              <a:t> /</a:t>
            </a:r>
            <a:r>
              <a:rPr lang="en-US" sz="2200" dirty="0"/>
              <a:t> </a:t>
            </a:r>
            <a:r>
              <a:rPr lang="tr-TR" sz="2200" dirty="0"/>
              <a:t>Siperlik</a:t>
            </a:r>
          </a:p>
          <a:p>
            <a:pPr lvl="1">
              <a:lnSpc>
                <a:spcPct val="120000"/>
              </a:lnSpc>
            </a:pPr>
            <a:r>
              <a:rPr lang="tr-TR" sz="2200" dirty="0"/>
              <a:t>A</a:t>
            </a:r>
            <a:r>
              <a:rPr lang="en-US" sz="2200" dirty="0" err="1"/>
              <a:t>lkol</a:t>
            </a:r>
            <a:r>
              <a:rPr lang="en-US" sz="2200" dirty="0"/>
              <a:t> </a:t>
            </a:r>
            <a:r>
              <a:rPr lang="en-US" sz="2200" dirty="0" err="1"/>
              <a:t>bazlı</a:t>
            </a:r>
            <a:r>
              <a:rPr lang="en-US" sz="2200" dirty="0"/>
              <a:t> el </a:t>
            </a:r>
            <a:r>
              <a:rPr lang="tr-TR" sz="2200" dirty="0"/>
              <a:t>antiseptiği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705804" y="4227131"/>
            <a:ext cx="3349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hasta </a:t>
            </a:r>
            <a:r>
              <a:rPr lang="en-US" sz="2400" dirty="0" err="1"/>
              <a:t>odası</a:t>
            </a:r>
            <a:r>
              <a:rPr lang="en-US" sz="2400" dirty="0"/>
              <a:t> </a:t>
            </a:r>
            <a:r>
              <a:rPr lang="en-US" sz="2400" dirty="0" err="1"/>
              <a:t>girişinde</a:t>
            </a:r>
            <a:r>
              <a:rPr lang="en-US" sz="2400" dirty="0"/>
              <a:t> </a:t>
            </a:r>
            <a:r>
              <a:rPr lang="en-US" sz="2400" dirty="0" err="1"/>
              <a:t>hazır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bulundurulmalı</a:t>
            </a:r>
            <a:endParaRPr lang="tr-TR" sz="2400" dirty="0"/>
          </a:p>
        </p:txBody>
      </p:sp>
      <p:sp>
        <p:nvSpPr>
          <p:cNvPr id="6" name="Sağ Ayraç 5"/>
          <p:cNvSpPr/>
          <p:nvPr/>
        </p:nvSpPr>
        <p:spPr>
          <a:xfrm>
            <a:off x="7949681" y="3525433"/>
            <a:ext cx="625493" cy="2828714"/>
          </a:xfrm>
          <a:prstGeom prst="rightBrace">
            <a:avLst>
              <a:gd name="adj1" fmla="val 62035"/>
              <a:gd name="adj2" fmla="val 4769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611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1885" y="1349764"/>
            <a:ext cx="11663266" cy="4351338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2400" dirty="0" err="1"/>
              <a:t>Muayene</a:t>
            </a:r>
            <a:r>
              <a:rPr lang="en-US" sz="2400" dirty="0"/>
              <a:t>, </a:t>
            </a:r>
            <a:r>
              <a:rPr lang="en-US" sz="2400" dirty="0" err="1"/>
              <a:t>tedavi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kişisel</a:t>
            </a:r>
            <a:r>
              <a:rPr lang="en-US" sz="2400" dirty="0"/>
              <a:t> </a:t>
            </a:r>
            <a:r>
              <a:rPr lang="en-US" sz="2400" dirty="0" err="1"/>
              <a:t>bakım</a:t>
            </a:r>
            <a:r>
              <a:rPr lang="en-US" sz="2400" dirty="0"/>
              <a:t> </a:t>
            </a:r>
            <a:r>
              <a:rPr lang="en-US" sz="2400" dirty="0" err="1"/>
              <a:t>yapan</a:t>
            </a:r>
            <a:r>
              <a:rPr lang="en-US" sz="2400" dirty="0"/>
              <a:t> </a:t>
            </a:r>
            <a:r>
              <a:rPr lang="en-US" sz="2400" dirty="0" err="1"/>
              <a:t>kişiler</a:t>
            </a:r>
            <a:r>
              <a:rPr lang="tr-TR" sz="2400" dirty="0"/>
              <a:t>;</a:t>
            </a:r>
          </a:p>
          <a:p>
            <a:pPr lvl="1">
              <a:lnSpc>
                <a:spcPct val="120000"/>
              </a:lnSpc>
            </a:pPr>
            <a:r>
              <a:rPr lang="tr-TR" sz="2200" dirty="0"/>
              <a:t>E</a:t>
            </a:r>
            <a:r>
              <a:rPr lang="en-US" sz="2200" dirty="0" err="1"/>
              <a:t>ldiven</a:t>
            </a:r>
            <a:r>
              <a:rPr lang="en-US" sz="2200" dirty="0"/>
              <a:t> </a:t>
            </a:r>
            <a:endParaRPr lang="tr-TR" sz="2200" dirty="0"/>
          </a:p>
          <a:p>
            <a:pPr lvl="1">
              <a:lnSpc>
                <a:spcPct val="120000"/>
              </a:lnSpc>
            </a:pPr>
            <a:r>
              <a:rPr lang="tr-TR" sz="2200" dirty="0"/>
              <a:t>İ</a:t>
            </a:r>
            <a:r>
              <a:rPr lang="en-US" sz="2200" dirty="0" err="1"/>
              <a:t>zolasyon</a:t>
            </a:r>
            <a:r>
              <a:rPr lang="en-US" sz="2200" dirty="0"/>
              <a:t> </a:t>
            </a:r>
            <a:r>
              <a:rPr lang="en-US" sz="2200" dirty="0" err="1"/>
              <a:t>önlüğü</a:t>
            </a:r>
            <a:r>
              <a:rPr lang="en-US" sz="2200" dirty="0"/>
              <a:t> </a:t>
            </a:r>
            <a:endParaRPr lang="tr-TR" sz="2200" dirty="0"/>
          </a:p>
          <a:p>
            <a:pPr lvl="1">
              <a:lnSpc>
                <a:spcPct val="120000"/>
              </a:lnSpc>
            </a:pPr>
            <a:r>
              <a:rPr lang="tr-TR" sz="2200" b="1" dirty="0"/>
              <a:t>T</a:t>
            </a:r>
            <a:r>
              <a:rPr lang="en-US" sz="2200" b="1" dirty="0" err="1"/>
              <a:t>ıbbi</a:t>
            </a:r>
            <a:r>
              <a:rPr lang="en-US" sz="2200" b="1" dirty="0"/>
              <a:t> </a:t>
            </a:r>
            <a:r>
              <a:rPr lang="en-US" sz="2200" b="1" dirty="0" err="1"/>
              <a:t>maske</a:t>
            </a:r>
            <a:r>
              <a:rPr lang="en-US" sz="2200" b="1" dirty="0"/>
              <a:t> </a:t>
            </a:r>
            <a:endParaRPr lang="tr-TR" sz="2200" b="1" dirty="0"/>
          </a:p>
          <a:p>
            <a:pPr>
              <a:lnSpc>
                <a:spcPct val="120000"/>
              </a:lnSpc>
            </a:pPr>
            <a:endParaRPr lang="tr-TR" dirty="0"/>
          </a:p>
          <a:p>
            <a:pPr>
              <a:lnSpc>
                <a:spcPct val="120000"/>
              </a:lnSpc>
            </a:pP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b="1" dirty="0" err="1"/>
              <a:t>sekresyonları</a:t>
            </a:r>
            <a:r>
              <a:rPr lang="en-US" b="1" dirty="0"/>
              <a:t> </a:t>
            </a:r>
            <a:r>
              <a:rPr lang="en-US" b="1" dirty="0" err="1"/>
              <a:t>veya</a:t>
            </a:r>
            <a:r>
              <a:rPr lang="en-US" b="1" dirty="0"/>
              <a:t> </a:t>
            </a:r>
            <a:r>
              <a:rPr lang="en-US" b="1" dirty="0" err="1"/>
              <a:t>vücut</a:t>
            </a:r>
            <a:r>
              <a:rPr lang="en-US" b="1" dirty="0"/>
              <a:t> </a:t>
            </a:r>
            <a:r>
              <a:rPr lang="en-US" b="1" dirty="0" err="1"/>
              <a:t>çıkartılarının</a:t>
            </a:r>
            <a:r>
              <a:rPr lang="en-US" b="1" dirty="0"/>
              <a:t> </a:t>
            </a:r>
            <a:r>
              <a:rPr lang="en-US" b="1" dirty="0" err="1"/>
              <a:t>aerosolizasyonuna</a:t>
            </a:r>
            <a:r>
              <a:rPr lang="en-US" b="1" dirty="0"/>
              <a:t> </a:t>
            </a:r>
            <a:r>
              <a:rPr lang="en-US" b="1" dirty="0" err="1"/>
              <a:t>neden</a:t>
            </a:r>
            <a:r>
              <a:rPr lang="en-US" b="1" dirty="0"/>
              <a:t> </a:t>
            </a:r>
            <a:r>
              <a:rPr lang="en-US" b="1" dirty="0" err="1"/>
              <a:t>olabilecek</a:t>
            </a:r>
            <a:r>
              <a:rPr lang="en-US" b="1" dirty="0"/>
              <a:t> </a:t>
            </a:r>
            <a:r>
              <a:rPr lang="en-US" b="1" dirty="0" err="1"/>
              <a:t>girişim</a:t>
            </a:r>
            <a:r>
              <a:rPr lang="en-US" b="1" dirty="0"/>
              <a:t> </a:t>
            </a:r>
            <a:r>
              <a:rPr lang="en-US" b="1" dirty="0" err="1"/>
              <a:t>yapılacağında</a:t>
            </a:r>
            <a:r>
              <a:rPr lang="en-US" b="1" dirty="0"/>
              <a:t> N95/FFP2 </a:t>
            </a:r>
            <a:r>
              <a:rPr lang="en-US" b="1" dirty="0" err="1"/>
              <a:t>maske</a:t>
            </a:r>
            <a:r>
              <a:rPr lang="en-US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tr-TR" b="1" dirty="0"/>
              <a:t>gözlük / siperlik</a:t>
            </a:r>
            <a:r>
              <a:rPr lang="en-US" b="1" dirty="0"/>
              <a:t> </a:t>
            </a:r>
            <a:r>
              <a:rPr lang="en-US" dirty="0" err="1"/>
              <a:t>kullanılmasına</a:t>
            </a:r>
            <a:r>
              <a:rPr lang="en-US" dirty="0"/>
              <a:t> </a:t>
            </a:r>
            <a:r>
              <a:rPr lang="en-US" dirty="0" err="1"/>
              <a:t>özen</a:t>
            </a:r>
            <a:r>
              <a:rPr lang="en-US" dirty="0"/>
              <a:t> </a:t>
            </a:r>
            <a:r>
              <a:rPr lang="en-US" dirty="0" err="1"/>
              <a:t>gösterilmeli</a:t>
            </a:r>
            <a:endParaRPr lang="tr-TR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624011" y="374785"/>
            <a:ext cx="10244528" cy="70133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Hasta </a:t>
            </a:r>
            <a:r>
              <a:rPr lang="en-US" dirty="0" err="1"/>
              <a:t>Odasına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Hastaya</a:t>
            </a:r>
            <a:r>
              <a:rPr lang="en-US" dirty="0"/>
              <a:t> </a:t>
            </a:r>
            <a:r>
              <a:rPr lang="en-US" dirty="0" err="1"/>
              <a:t>Yaklaşım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167343" y="2259664"/>
            <a:ext cx="181774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sz="2200" dirty="0" err="1"/>
              <a:t>kullanmalı</a:t>
            </a:r>
            <a:endParaRPr lang="tr-TR" sz="2200" dirty="0"/>
          </a:p>
        </p:txBody>
      </p:sp>
      <p:sp>
        <p:nvSpPr>
          <p:cNvPr id="7" name="Sağ Ayraç 6"/>
          <p:cNvSpPr/>
          <p:nvPr/>
        </p:nvSpPr>
        <p:spPr>
          <a:xfrm>
            <a:off x="3265714" y="1920568"/>
            <a:ext cx="186613" cy="1345146"/>
          </a:xfrm>
          <a:prstGeom prst="rightBrace">
            <a:avLst>
              <a:gd name="adj1" fmla="val 62035"/>
              <a:gd name="adj2" fmla="val 4769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06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64920" y="1027906"/>
            <a:ext cx="10515600" cy="797719"/>
          </a:xfrm>
        </p:spPr>
        <p:txBody>
          <a:bodyPr>
            <a:normAutofit/>
          </a:bodyPr>
          <a:lstStyle/>
          <a:p>
            <a:r>
              <a:rPr lang="tr-TR" sz="3600" b="1" dirty="0"/>
              <a:t>Y</a:t>
            </a:r>
            <a:r>
              <a:rPr lang="en-US" sz="3600" b="1" dirty="0" err="1"/>
              <a:t>eni</a:t>
            </a:r>
            <a:r>
              <a:rPr lang="en-US" sz="3600" b="1" dirty="0"/>
              <a:t> </a:t>
            </a:r>
            <a:r>
              <a:rPr lang="tr-TR" sz="3600" b="1" dirty="0"/>
              <a:t>C</a:t>
            </a:r>
            <a:r>
              <a:rPr lang="en-US" sz="3600" b="1" dirty="0" err="1"/>
              <a:t>oronavirus</a:t>
            </a:r>
            <a:r>
              <a:rPr lang="en-US" sz="3600" b="1" dirty="0"/>
              <a:t> (2019-nCoV)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51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Beta-</a:t>
            </a:r>
            <a:r>
              <a:rPr lang="tr-TR" dirty="0" err="1"/>
              <a:t>coronavirus</a:t>
            </a:r>
            <a:r>
              <a:rPr lang="tr-TR" dirty="0"/>
              <a:t> ailesi içinde: SARS-</a:t>
            </a:r>
            <a:r>
              <a:rPr lang="tr-TR" dirty="0" err="1"/>
              <a:t>CoV</a:t>
            </a:r>
            <a:r>
              <a:rPr lang="tr-TR" dirty="0"/>
              <a:t> ve MERS-</a:t>
            </a:r>
            <a:r>
              <a:rPr lang="tr-TR" dirty="0" err="1"/>
              <a:t>CoV</a:t>
            </a:r>
            <a:r>
              <a:rPr lang="tr-TR" dirty="0"/>
              <a:t> da aynı aile içinde </a:t>
            </a:r>
          </a:p>
          <a:p>
            <a:pPr>
              <a:lnSpc>
                <a:spcPct val="120000"/>
              </a:lnSpc>
            </a:pPr>
            <a:r>
              <a:rPr lang="tr-TR" dirty="0"/>
              <a:t>Fatalite hızı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/>
              <a:t>	SARS salgınında %11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/>
              <a:t>	MERS-</a:t>
            </a:r>
            <a:r>
              <a:rPr lang="tr-TR" dirty="0" err="1"/>
              <a:t>CoV’da</a:t>
            </a:r>
            <a:r>
              <a:rPr lang="tr-TR" dirty="0"/>
              <a:t> %35-50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/>
              <a:t>	2019-nCoV %2 (eldeki verilere göre) 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Eldeki</a:t>
            </a:r>
            <a:r>
              <a:rPr lang="en-US" dirty="0"/>
              <a:t> </a:t>
            </a:r>
            <a:r>
              <a:rPr lang="en-US" dirty="0" err="1"/>
              <a:t>verilere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ağır</a:t>
            </a:r>
            <a:r>
              <a:rPr lang="en-US" dirty="0"/>
              <a:t> </a:t>
            </a:r>
            <a:r>
              <a:rPr lang="en-US" dirty="0" err="1"/>
              <a:t>seyreden</a:t>
            </a:r>
            <a:r>
              <a:rPr lang="en-US" dirty="0"/>
              <a:t> </a:t>
            </a:r>
            <a:r>
              <a:rPr lang="en-US" dirty="0" err="1"/>
              <a:t>olguların</a:t>
            </a:r>
            <a:r>
              <a:rPr lang="en-US" dirty="0"/>
              <a:t> </a:t>
            </a:r>
            <a:r>
              <a:rPr lang="en-US" dirty="0" err="1"/>
              <a:t>oranının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fatalite</a:t>
            </a:r>
            <a:r>
              <a:rPr lang="en-US" dirty="0"/>
              <a:t> </a:t>
            </a:r>
            <a:r>
              <a:rPr lang="en-US" dirty="0" err="1"/>
              <a:t>hızının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olmadığı</a:t>
            </a:r>
            <a:r>
              <a:rPr lang="en-US" dirty="0"/>
              <a:t> </a:t>
            </a:r>
            <a:r>
              <a:rPr lang="en-US" dirty="0" err="1"/>
              <a:t>şeklinde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izlenim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edilmiş</a:t>
            </a:r>
            <a:endParaRPr lang="tr-TR" dirty="0"/>
          </a:p>
          <a:p>
            <a:pPr marL="0" indent="0">
              <a:lnSpc>
                <a:spcPct val="12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72450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Hasta </a:t>
            </a:r>
            <a:r>
              <a:rPr lang="en-US" dirty="0" err="1"/>
              <a:t>Odasına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Hastaya</a:t>
            </a:r>
            <a:r>
              <a:rPr lang="en-US" dirty="0"/>
              <a:t> </a:t>
            </a:r>
            <a:r>
              <a:rPr lang="en-US" dirty="0" err="1"/>
              <a:t>Yaklaşım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koruyucu</a:t>
            </a:r>
            <a:r>
              <a:rPr lang="en-US" dirty="0"/>
              <a:t> </a:t>
            </a:r>
            <a:r>
              <a:rPr lang="en-US" dirty="0" err="1"/>
              <a:t>ekipmanlar</a:t>
            </a:r>
            <a:r>
              <a:rPr lang="en-US" dirty="0"/>
              <a:t> </a:t>
            </a:r>
            <a:r>
              <a:rPr lang="en-US" dirty="0" err="1"/>
              <a:t>giyilirken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çıkartılırken</a:t>
            </a:r>
            <a:r>
              <a:rPr lang="en-US" dirty="0"/>
              <a:t> </a:t>
            </a:r>
            <a:r>
              <a:rPr lang="en-US" dirty="0" err="1"/>
              <a:t>kurallara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sırayla</a:t>
            </a:r>
            <a:r>
              <a:rPr lang="en-US" dirty="0"/>
              <a:t> </a:t>
            </a:r>
            <a:r>
              <a:rPr lang="en-US" dirty="0" err="1"/>
              <a:t>giymeye</a:t>
            </a:r>
            <a:r>
              <a:rPr lang="en-US" dirty="0"/>
              <a:t> (</a:t>
            </a:r>
            <a:r>
              <a:rPr lang="en-US" dirty="0" err="1"/>
              <a:t>önlük</a:t>
            </a:r>
            <a:r>
              <a:rPr lang="en-US" dirty="0"/>
              <a:t>, </a:t>
            </a:r>
            <a:r>
              <a:rPr lang="en-US" dirty="0" err="1"/>
              <a:t>maske</a:t>
            </a:r>
            <a:r>
              <a:rPr lang="en-US" dirty="0"/>
              <a:t>, </a:t>
            </a:r>
            <a:r>
              <a:rPr lang="en-US" dirty="0" err="1"/>
              <a:t>gözlük</a:t>
            </a:r>
            <a:r>
              <a:rPr lang="en-US" dirty="0"/>
              <a:t>, </a:t>
            </a:r>
            <a:r>
              <a:rPr lang="en-US" dirty="0" err="1"/>
              <a:t>yüz</a:t>
            </a:r>
            <a:r>
              <a:rPr lang="en-US" dirty="0"/>
              <a:t> </a:t>
            </a:r>
            <a:r>
              <a:rPr lang="en-US" dirty="0" err="1"/>
              <a:t>koruyucusu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eldiven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çıkarmaya</a:t>
            </a:r>
            <a:r>
              <a:rPr lang="en-US" dirty="0"/>
              <a:t> (</a:t>
            </a:r>
            <a:r>
              <a:rPr lang="en-US" dirty="0" err="1"/>
              <a:t>eldiven</a:t>
            </a:r>
            <a:r>
              <a:rPr lang="en-US" dirty="0"/>
              <a:t>, </a:t>
            </a:r>
            <a:r>
              <a:rPr lang="en-US" dirty="0" err="1"/>
              <a:t>önlük</a:t>
            </a:r>
            <a:r>
              <a:rPr lang="en-US" dirty="0"/>
              <a:t>, </a:t>
            </a:r>
            <a:r>
              <a:rPr lang="en-US" dirty="0" err="1"/>
              <a:t>gözlük</a:t>
            </a:r>
            <a:r>
              <a:rPr lang="tr-TR" dirty="0"/>
              <a:t> / siperlik,</a:t>
            </a:r>
            <a:r>
              <a:rPr lang="en-US" dirty="0"/>
              <a:t> </a:t>
            </a:r>
            <a:r>
              <a:rPr lang="en-US" dirty="0" err="1"/>
              <a:t>maske</a:t>
            </a:r>
            <a:r>
              <a:rPr lang="en-US" dirty="0"/>
              <a:t>)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edilmeli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maskenin</a:t>
            </a:r>
            <a:r>
              <a:rPr lang="en-US" dirty="0"/>
              <a:t> hasta </a:t>
            </a:r>
            <a:r>
              <a:rPr lang="en-US" dirty="0" err="1"/>
              <a:t>odasından</a:t>
            </a:r>
            <a:r>
              <a:rPr lang="en-US" dirty="0"/>
              <a:t> </a:t>
            </a:r>
            <a:r>
              <a:rPr lang="en-US" dirty="0" err="1"/>
              <a:t>çıktıktan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en son </a:t>
            </a:r>
            <a:r>
              <a:rPr lang="en-US" dirty="0" err="1"/>
              <a:t>çıkartılması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sonrasında</a:t>
            </a:r>
            <a:r>
              <a:rPr lang="en-US" dirty="0"/>
              <a:t> el </a:t>
            </a:r>
            <a:r>
              <a:rPr lang="en-US" dirty="0" err="1"/>
              <a:t>hijyeni</a:t>
            </a:r>
            <a:r>
              <a:rPr lang="en-US" dirty="0"/>
              <a:t> </a:t>
            </a:r>
            <a:r>
              <a:rPr lang="en-US" dirty="0" err="1"/>
              <a:t>uygulanması</a:t>
            </a:r>
            <a:r>
              <a:rPr lang="en-US" dirty="0"/>
              <a:t> </a:t>
            </a:r>
            <a:r>
              <a:rPr lang="en-US" dirty="0" err="1"/>
              <a:t>ihmal</a:t>
            </a:r>
            <a:r>
              <a:rPr lang="en-US" dirty="0"/>
              <a:t> </a:t>
            </a:r>
            <a:r>
              <a:rPr lang="en-US" dirty="0" err="1"/>
              <a:t>edilmemeli</a:t>
            </a:r>
            <a:endParaRPr lang="tr-TR" dirty="0"/>
          </a:p>
          <a:p>
            <a:pPr lvl="0">
              <a:lnSpc>
                <a:spcPct val="120000"/>
              </a:lnSpc>
            </a:pPr>
            <a:r>
              <a:rPr lang="en-US" dirty="0" err="1"/>
              <a:t>Eldivenin</a:t>
            </a:r>
            <a:r>
              <a:rPr lang="en-US" dirty="0"/>
              <a:t> </a:t>
            </a:r>
            <a:r>
              <a:rPr lang="en-US" dirty="0" err="1"/>
              <a:t>bütünlüğünün</a:t>
            </a:r>
            <a:r>
              <a:rPr lang="en-US" dirty="0"/>
              <a:t> </a:t>
            </a:r>
            <a:r>
              <a:rPr lang="en-US" dirty="0" err="1"/>
              <a:t>bozulduğu</a:t>
            </a:r>
            <a:r>
              <a:rPr lang="en-US" dirty="0"/>
              <a:t>, </a:t>
            </a:r>
            <a:r>
              <a:rPr lang="en-US" dirty="0" err="1"/>
              <a:t>belirgin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kontamine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durumda</a:t>
            </a:r>
            <a:r>
              <a:rPr lang="en-US" dirty="0"/>
              <a:t> </a:t>
            </a:r>
            <a:r>
              <a:rPr lang="en-US" dirty="0" err="1"/>
              <a:t>eldiven</a:t>
            </a:r>
            <a:r>
              <a:rPr lang="en-US" dirty="0"/>
              <a:t> </a:t>
            </a:r>
            <a:r>
              <a:rPr lang="en-US" dirty="0" err="1"/>
              <a:t>çıkartılarak</a:t>
            </a:r>
            <a:r>
              <a:rPr lang="en-US" dirty="0"/>
              <a:t>, el </a:t>
            </a:r>
            <a:r>
              <a:rPr lang="en-US" dirty="0" err="1"/>
              <a:t>hijyeni</a:t>
            </a:r>
            <a:r>
              <a:rPr lang="en-US" dirty="0"/>
              <a:t> </a:t>
            </a:r>
            <a:r>
              <a:rPr lang="en-US" dirty="0" err="1"/>
              <a:t>sağlanmalı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eldiven</a:t>
            </a:r>
            <a:r>
              <a:rPr lang="en-US" dirty="0"/>
              <a:t> </a:t>
            </a:r>
            <a:r>
              <a:rPr lang="en-US" dirty="0" err="1"/>
              <a:t>giyilmeli</a:t>
            </a:r>
            <a:endParaRPr lang="tr-TR" dirty="0"/>
          </a:p>
          <a:p>
            <a:pPr>
              <a:lnSpc>
                <a:spcPct val="12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92610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Hasta </a:t>
            </a:r>
            <a:r>
              <a:rPr lang="en-US" dirty="0" err="1"/>
              <a:t>Odasına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Hastaya</a:t>
            </a:r>
            <a:r>
              <a:rPr lang="en-US" dirty="0"/>
              <a:t> </a:t>
            </a:r>
            <a:r>
              <a:rPr lang="en-US" dirty="0" err="1"/>
              <a:t>Yaklaşım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US" b="1" dirty="0" err="1"/>
              <a:t>Aerosolizasyona</a:t>
            </a:r>
            <a:r>
              <a:rPr lang="en-US" b="1" dirty="0"/>
              <a:t> </a:t>
            </a:r>
            <a:r>
              <a:rPr lang="en-US" b="1" dirty="0" err="1"/>
              <a:t>neden</a:t>
            </a:r>
            <a:r>
              <a:rPr lang="en-US" b="1" dirty="0"/>
              <a:t> </a:t>
            </a:r>
            <a:r>
              <a:rPr lang="en-US" b="1" dirty="0" err="1"/>
              <a:t>olabilecek</a:t>
            </a:r>
            <a:r>
              <a:rPr lang="en-US" b="1" dirty="0"/>
              <a:t> </a:t>
            </a:r>
            <a:r>
              <a:rPr lang="en-US" b="1" dirty="0" err="1"/>
              <a:t>işlemler</a:t>
            </a:r>
            <a:r>
              <a:rPr lang="en-US" b="1" dirty="0"/>
              <a:t> </a:t>
            </a:r>
            <a:r>
              <a:rPr lang="en-US" dirty="0" err="1"/>
              <a:t>sırasında</a:t>
            </a:r>
            <a:endParaRPr lang="tr-TR" dirty="0"/>
          </a:p>
          <a:p>
            <a:pPr marL="0" lvl="0" indent="0">
              <a:lnSpc>
                <a:spcPct val="120000"/>
              </a:lnSpc>
              <a:buNone/>
            </a:pPr>
            <a:r>
              <a:rPr lang="tr-TR" dirty="0"/>
              <a:t>	H</a:t>
            </a:r>
            <a:r>
              <a:rPr lang="en-US" dirty="0" err="1"/>
              <a:t>asta</a:t>
            </a:r>
            <a:r>
              <a:rPr lang="en-US" dirty="0"/>
              <a:t> </a:t>
            </a:r>
            <a:r>
              <a:rPr lang="en-US" dirty="0" err="1"/>
              <a:t>odasında</a:t>
            </a:r>
            <a:r>
              <a:rPr lang="en-US" dirty="0"/>
              <a:t> </a:t>
            </a:r>
            <a:r>
              <a:rPr lang="en-US" dirty="0" err="1"/>
              <a:t>mutlak</a:t>
            </a:r>
            <a:r>
              <a:rPr lang="en-US" dirty="0"/>
              <a:t> </a:t>
            </a:r>
            <a:r>
              <a:rPr lang="en-US" dirty="0" err="1"/>
              <a:t>ihtiyaç</a:t>
            </a:r>
            <a:r>
              <a:rPr lang="en-US" dirty="0"/>
              <a:t> </a:t>
            </a:r>
            <a:r>
              <a:rPr lang="en-US" dirty="0" err="1"/>
              <a:t>duyulan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personeli</a:t>
            </a:r>
            <a:r>
              <a:rPr lang="en-US" dirty="0"/>
              <a:t> </a:t>
            </a:r>
            <a:r>
              <a:rPr lang="en-US" dirty="0" err="1"/>
              <a:t>dışında</a:t>
            </a:r>
            <a:r>
              <a:rPr lang="en-US" dirty="0"/>
              <a:t> </a:t>
            </a:r>
            <a:r>
              <a:rPr lang="en-US" dirty="0" err="1"/>
              <a:t>kimse</a:t>
            </a:r>
            <a:r>
              <a:rPr lang="en-US" dirty="0"/>
              <a:t> </a:t>
            </a:r>
            <a:r>
              <a:rPr lang="en-US" dirty="0" err="1"/>
              <a:t>olmamasına</a:t>
            </a:r>
            <a:r>
              <a:rPr lang="en-US" dirty="0"/>
              <a:t> </a:t>
            </a:r>
            <a:r>
              <a:rPr lang="en-US" dirty="0" err="1"/>
              <a:t>özen</a:t>
            </a:r>
            <a:r>
              <a:rPr lang="en-US" dirty="0"/>
              <a:t> </a:t>
            </a:r>
            <a:r>
              <a:rPr lang="en-US" dirty="0" err="1"/>
              <a:t>gösterilmeli</a:t>
            </a:r>
            <a:endParaRPr lang="tr-TR" dirty="0"/>
          </a:p>
          <a:p>
            <a:pPr marL="0" lvl="0" indent="0">
              <a:lnSpc>
                <a:spcPct val="120000"/>
              </a:lnSpc>
              <a:buNone/>
            </a:pPr>
            <a:r>
              <a:rPr lang="tr-TR" dirty="0"/>
              <a:t>	</a:t>
            </a:r>
            <a:r>
              <a:rPr lang="en-US" dirty="0" err="1"/>
              <a:t>İşlem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kapının</a:t>
            </a:r>
            <a:r>
              <a:rPr lang="en-US" dirty="0"/>
              <a:t>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sağlanmalı</a:t>
            </a:r>
            <a:r>
              <a:rPr lang="en-US" dirty="0"/>
              <a:t> </a:t>
            </a:r>
            <a:endParaRPr lang="tr-TR" dirty="0"/>
          </a:p>
          <a:p>
            <a:pPr marL="0" lvl="0" indent="0">
              <a:lnSpc>
                <a:spcPct val="120000"/>
              </a:lnSpc>
              <a:buNone/>
            </a:pPr>
            <a:r>
              <a:rPr lang="tr-TR" dirty="0"/>
              <a:t>	İ</a:t>
            </a:r>
            <a:r>
              <a:rPr lang="en-US" dirty="0" err="1"/>
              <a:t>şlem</a:t>
            </a:r>
            <a:r>
              <a:rPr lang="en-US" dirty="0"/>
              <a:t> </a:t>
            </a:r>
            <a:r>
              <a:rPr lang="en-US" dirty="0" err="1"/>
              <a:t>sonrasında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, </a:t>
            </a:r>
            <a:r>
              <a:rPr lang="en-US" dirty="0" err="1"/>
              <a:t>giriş-çıkış</a:t>
            </a:r>
            <a:r>
              <a:rPr lang="en-US" dirty="0"/>
              <a:t>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kapı</a:t>
            </a:r>
            <a:r>
              <a:rPr lang="en-US" dirty="0"/>
              <a:t> </a:t>
            </a:r>
            <a:r>
              <a:rPr lang="en-US" dirty="0" err="1"/>
              <a:t>açık</a:t>
            </a:r>
            <a:r>
              <a:rPr lang="en-US" dirty="0"/>
              <a:t> </a:t>
            </a:r>
            <a:r>
              <a:rPr lang="en-US" dirty="0" err="1"/>
              <a:t>tutulmamalı</a:t>
            </a:r>
            <a:endParaRPr lang="tr-TR" dirty="0"/>
          </a:p>
          <a:p>
            <a:pPr marL="0" lvl="0" indent="0">
              <a:lnSpc>
                <a:spcPct val="120000"/>
              </a:lnSpc>
              <a:buNone/>
            </a:pPr>
            <a:r>
              <a:rPr lang="tr-TR" dirty="0"/>
              <a:t>	</a:t>
            </a:r>
            <a:r>
              <a:rPr lang="en-US" dirty="0" err="1"/>
              <a:t>İlgili</a:t>
            </a:r>
            <a:r>
              <a:rPr lang="en-US" dirty="0"/>
              <a:t> </a:t>
            </a:r>
            <a:r>
              <a:rPr lang="en-US" dirty="0" err="1"/>
              <a:t>işlemler</a:t>
            </a:r>
            <a:r>
              <a:rPr lang="en-US" dirty="0"/>
              <a:t>, </a:t>
            </a:r>
            <a:r>
              <a:rPr lang="en-US" dirty="0" err="1"/>
              <a:t>doğal</a:t>
            </a:r>
            <a:r>
              <a:rPr lang="en-US" dirty="0"/>
              <a:t>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akışı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yeterince</a:t>
            </a:r>
            <a:r>
              <a:rPr lang="en-US" dirty="0"/>
              <a:t> </a:t>
            </a:r>
            <a:r>
              <a:rPr lang="en-US" dirty="0" err="1"/>
              <a:t>havalandırılan</a:t>
            </a:r>
            <a:r>
              <a:rPr lang="en-US" dirty="0"/>
              <a:t>, </a:t>
            </a:r>
            <a:r>
              <a:rPr lang="en-US" dirty="0" err="1"/>
              <a:t>tercihen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basınçlı</a:t>
            </a:r>
            <a:r>
              <a:rPr lang="en-US" dirty="0"/>
              <a:t> </a:t>
            </a:r>
            <a:r>
              <a:rPr lang="en-US" dirty="0" err="1"/>
              <a:t>odalarda</a:t>
            </a:r>
            <a:r>
              <a:rPr lang="en-US" dirty="0"/>
              <a:t> </a:t>
            </a:r>
            <a:r>
              <a:rPr lang="en-US" dirty="0" err="1"/>
              <a:t>yapılmalı</a:t>
            </a:r>
            <a:endParaRPr lang="tr-TR" dirty="0"/>
          </a:p>
          <a:p>
            <a:pPr>
              <a:lnSpc>
                <a:spcPct val="12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55752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Hastaya</a:t>
            </a:r>
            <a:r>
              <a:rPr lang="en-US" dirty="0"/>
              <a:t> </a:t>
            </a:r>
            <a:r>
              <a:rPr lang="en-US" dirty="0" err="1"/>
              <a:t>temas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sonrasında</a:t>
            </a:r>
            <a:r>
              <a:rPr lang="en-US" dirty="0"/>
              <a:t> el hi</a:t>
            </a:r>
            <a:r>
              <a:rPr lang="tr-TR" dirty="0"/>
              <a:t>j</a:t>
            </a:r>
            <a:r>
              <a:rPr lang="en-US" dirty="0" err="1"/>
              <a:t>yenine</a:t>
            </a:r>
            <a:r>
              <a:rPr lang="en-US" dirty="0"/>
              <a:t>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edilmeli</a:t>
            </a:r>
            <a:r>
              <a:rPr lang="tr-TR" dirty="0"/>
              <a:t> (S</a:t>
            </a:r>
            <a:r>
              <a:rPr lang="en-US" dirty="0" err="1"/>
              <a:t>abun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alkol</a:t>
            </a:r>
            <a:r>
              <a:rPr lang="en-US" dirty="0"/>
              <a:t> </a:t>
            </a:r>
            <a:r>
              <a:rPr lang="en-US" dirty="0" err="1"/>
              <a:t>bazlı</a:t>
            </a:r>
            <a:r>
              <a:rPr lang="en-US" dirty="0"/>
              <a:t> el </a:t>
            </a:r>
            <a:r>
              <a:rPr lang="tr-TR" dirty="0"/>
              <a:t>antiseptikleri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tr-TR" dirty="0"/>
              <a:t>)</a:t>
            </a:r>
          </a:p>
          <a:p>
            <a:pPr lvl="0"/>
            <a:r>
              <a:rPr lang="en-US" dirty="0"/>
              <a:t>Eller </a:t>
            </a:r>
            <a:r>
              <a:rPr lang="en-US" dirty="0" err="1"/>
              <a:t>gözle</a:t>
            </a:r>
            <a:r>
              <a:rPr lang="en-US" dirty="0"/>
              <a:t> </a:t>
            </a:r>
            <a:r>
              <a:rPr lang="en-US" dirty="0" err="1"/>
              <a:t>görülür</a:t>
            </a:r>
            <a:r>
              <a:rPr lang="en-US" dirty="0"/>
              <a:t> </a:t>
            </a:r>
            <a:r>
              <a:rPr lang="en-US" dirty="0" err="1"/>
              <a:t>derecede</a:t>
            </a:r>
            <a:r>
              <a:rPr lang="en-US" dirty="0"/>
              <a:t> </a:t>
            </a:r>
            <a:r>
              <a:rPr lang="en-US" dirty="0" err="1"/>
              <a:t>kirli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el </a:t>
            </a:r>
            <a:r>
              <a:rPr lang="tr-TR" dirty="0"/>
              <a:t>antiseptiği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sabun</a:t>
            </a:r>
            <a:r>
              <a:rPr lang="en-US" dirty="0"/>
              <a:t> </a:t>
            </a:r>
            <a:r>
              <a:rPr lang="en-US" dirty="0" err="1"/>
              <a:t>kullanılmalı</a:t>
            </a:r>
            <a:endParaRPr lang="tr-TR" dirty="0"/>
          </a:p>
          <a:p>
            <a:pPr lvl="0"/>
            <a:r>
              <a:rPr lang="en-US" dirty="0"/>
              <a:t>Hasta, 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açıdan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olmadıkça</a:t>
            </a:r>
            <a:r>
              <a:rPr lang="en-US" dirty="0"/>
              <a:t> </a:t>
            </a:r>
            <a:r>
              <a:rPr lang="en-US" dirty="0" err="1"/>
              <a:t>odasından</a:t>
            </a:r>
            <a:r>
              <a:rPr lang="en-US" dirty="0"/>
              <a:t> </a:t>
            </a:r>
            <a:r>
              <a:rPr lang="en-US" dirty="0" err="1"/>
              <a:t>çıkarılmamalı</a:t>
            </a:r>
            <a:r>
              <a:rPr lang="en-US" dirty="0"/>
              <a:t>, </a:t>
            </a:r>
            <a:r>
              <a:rPr lang="en-US" dirty="0" err="1"/>
              <a:t>odadan</a:t>
            </a:r>
            <a:r>
              <a:rPr lang="en-US" dirty="0"/>
              <a:t> </a:t>
            </a:r>
            <a:r>
              <a:rPr lang="en-US" dirty="0" err="1"/>
              <a:t>çıkması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maske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transferi</a:t>
            </a:r>
            <a:r>
              <a:rPr lang="en-US" dirty="0"/>
              <a:t> </a:t>
            </a:r>
            <a:r>
              <a:rPr lang="en-US" dirty="0" err="1"/>
              <a:t>yapılmalı</a:t>
            </a:r>
            <a:endParaRPr lang="tr-TR" dirty="0"/>
          </a:p>
          <a:p>
            <a:pPr lvl="0"/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bulunduğu</a:t>
            </a:r>
            <a:r>
              <a:rPr lang="en-US" dirty="0"/>
              <a:t> </a:t>
            </a:r>
            <a:r>
              <a:rPr lang="en-US" dirty="0" err="1"/>
              <a:t>ortam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en-US" dirty="0" err="1"/>
              <a:t>temizliğinde</a:t>
            </a:r>
            <a:r>
              <a:rPr lang="en-US" dirty="0"/>
              <a:t>, hasta </a:t>
            </a:r>
            <a:r>
              <a:rPr lang="en-US" dirty="0" err="1"/>
              <a:t>nakledilmesinde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ambulanslar</a:t>
            </a:r>
            <a:r>
              <a:rPr lang="en-US" dirty="0"/>
              <a:t> da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standart</a:t>
            </a:r>
            <a:r>
              <a:rPr lang="en-US" dirty="0"/>
              <a:t> </a:t>
            </a:r>
            <a:r>
              <a:rPr lang="en-US" dirty="0" err="1"/>
              <a:t>temizlik</a:t>
            </a:r>
            <a:r>
              <a:rPr lang="en-US" dirty="0"/>
              <a:t> </a:t>
            </a:r>
            <a:r>
              <a:rPr lang="en-US" dirty="0" err="1"/>
              <a:t>prosedürleri</a:t>
            </a:r>
            <a:r>
              <a:rPr lang="en-US" dirty="0"/>
              <a:t> </a:t>
            </a:r>
            <a:r>
              <a:rPr lang="en-US" dirty="0" err="1"/>
              <a:t>uygulanmalı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0809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899098" cy="4351338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dirty="0"/>
              <a:t>Hasta </a:t>
            </a:r>
            <a:r>
              <a:rPr lang="en-US" dirty="0" err="1"/>
              <a:t>çıkartıları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sekresyonları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kontamine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yüzeylerin</a:t>
            </a:r>
            <a:r>
              <a:rPr lang="en-US" dirty="0"/>
              <a:t> </a:t>
            </a:r>
            <a:r>
              <a:rPr lang="en-US" dirty="0" err="1"/>
              <a:t>temizliği</a:t>
            </a:r>
            <a:r>
              <a:rPr lang="en-US" dirty="0"/>
              <a:t> “</a:t>
            </a:r>
            <a:r>
              <a:rPr lang="en-US" dirty="0" err="1"/>
              <a:t>Hastane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Acil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Hizmetlerinde</a:t>
            </a:r>
            <a:r>
              <a:rPr lang="en-US" dirty="0"/>
              <a:t> </a:t>
            </a:r>
            <a:r>
              <a:rPr lang="en-US" dirty="0" err="1"/>
              <a:t>Enfeksiyon</a:t>
            </a:r>
            <a:r>
              <a:rPr lang="en-US" dirty="0"/>
              <a:t> </a:t>
            </a:r>
            <a:r>
              <a:rPr lang="en-US" dirty="0" err="1"/>
              <a:t>Hastalıklarından</a:t>
            </a:r>
            <a:r>
              <a:rPr lang="en-US" dirty="0"/>
              <a:t> </a:t>
            </a:r>
            <a:r>
              <a:rPr lang="en-US" dirty="0" err="1"/>
              <a:t>Korunma</a:t>
            </a:r>
            <a:r>
              <a:rPr lang="en-US" dirty="0"/>
              <a:t> </a:t>
            </a:r>
            <a:r>
              <a:rPr lang="en-US" dirty="0" err="1"/>
              <a:t>Rehberi’ne</a:t>
            </a:r>
            <a:r>
              <a:rPr lang="en-US" dirty="0"/>
              <a:t>”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ambulans</a:t>
            </a:r>
            <a:r>
              <a:rPr lang="en-US" dirty="0"/>
              <a:t> </a:t>
            </a:r>
            <a:r>
              <a:rPr lang="en-US" dirty="0" err="1"/>
              <a:t>temizliği</a:t>
            </a:r>
            <a:r>
              <a:rPr lang="en-US" dirty="0"/>
              <a:t> </a:t>
            </a:r>
            <a:r>
              <a:rPr lang="en-US" dirty="0" err="1"/>
              <a:t>sağlanmalı</a:t>
            </a:r>
            <a:endParaRPr lang="tr-TR" dirty="0"/>
          </a:p>
          <a:p>
            <a:pPr marL="0" lvl="0" indent="0">
              <a:lnSpc>
                <a:spcPct val="110000"/>
              </a:lnSpc>
              <a:buNone/>
            </a:pPr>
            <a:endParaRPr lang="tr-TR" dirty="0"/>
          </a:p>
          <a:p>
            <a:pPr lvl="0"/>
            <a:r>
              <a:rPr lang="en-US" dirty="0"/>
              <a:t>Hasta </a:t>
            </a:r>
            <a:r>
              <a:rPr lang="en-US" dirty="0" err="1"/>
              <a:t>odayı</a:t>
            </a:r>
            <a:r>
              <a:rPr lang="en-US" dirty="0"/>
              <a:t> </a:t>
            </a:r>
            <a:r>
              <a:rPr lang="en-US" dirty="0" err="1"/>
              <a:t>boşaltıktan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tr-TR" dirty="0"/>
              <a:t>;</a:t>
            </a:r>
            <a:r>
              <a:rPr lang="en-US" dirty="0"/>
              <a:t> </a:t>
            </a:r>
            <a:endParaRPr lang="tr-TR" dirty="0"/>
          </a:p>
          <a:p>
            <a:pPr marL="0" lvl="0" indent="0">
              <a:buNone/>
            </a:pPr>
            <a:r>
              <a:rPr lang="tr-TR" dirty="0"/>
              <a:t>	</a:t>
            </a:r>
            <a:r>
              <a:rPr lang="en-US" dirty="0" err="1"/>
              <a:t>oda</a:t>
            </a:r>
            <a:r>
              <a:rPr lang="en-US" dirty="0"/>
              <a:t> </a:t>
            </a:r>
            <a:r>
              <a:rPr lang="en-US" dirty="0" err="1"/>
              <a:t>temizliği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yüzey</a:t>
            </a:r>
            <a:r>
              <a:rPr lang="en-US" dirty="0"/>
              <a:t> </a:t>
            </a:r>
            <a:r>
              <a:rPr lang="en-US" dirty="0" err="1"/>
              <a:t>dezenfeksiyonu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, </a:t>
            </a:r>
            <a:endParaRPr lang="tr-TR" dirty="0"/>
          </a:p>
          <a:p>
            <a:pPr marL="0" lvl="0" indent="0">
              <a:buNone/>
            </a:pPr>
            <a:r>
              <a:rPr lang="tr-TR" dirty="0"/>
              <a:t>	</a:t>
            </a:r>
            <a:r>
              <a:rPr lang="en-US" dirty="0" err="1"/>
              <a:t>odanın</a:t>
            </a:r>
            <a:r>
              <a:rPr lang="en-US" dirty="0"/>
              <a:t> </a:t>
            </a:r>
            <a:r>
              <a:rPr lang="en-US" dirty="0" err="1"/>
              <a:t>havalandırılmasının</a:t>
            </a:r>
            <a:r>
              <a:rPr lang="en-US" dirty="0"/>
              <a:t> </a:t>
            </a:r>
            <a:r>
              <a:rPr lang="en-US" dirty="0" err="1"/>
              <a:t>ardından</a:t>
            </a:r>
            <a:r>
              <a:rPr lang="en-US" dirty="0"/>
              <a:t> </a:t>
            </a:r>
            <a:r>
              <a:rPr lang="en-US" dirty="0" err="1"/>
              <a:t>odaya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hasta </a:t>
            </a:r>
            <a:r>
              <a:rPr lang="en-US" dirty="0" err="1"/>
              <a:t>alınabili</a:t>
            </a:r>
            <a:r>
              <a:rPr lang="tr-TR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9942828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2019-nCoV </a:t>
            </a:r>
            <a:r>
              <a:rPr lang="en-US" dirty="0" err="1"/>
              <a:t>tanısı</a:t>
            </a:r>
            <a:r>
              <a:rPr lang="en-US" dirty="0"/>
              <a:t> </a:t>
            </a:r>
            <a:r>
              <a:rPr lang="en-US" dirty="0" err="1"/>
              <a:t>almış</a:t>
            </a:r>
            <a:r>
              <a:rPr lang="en-US" dirty="0"/>
              <a:t> </a:t>
            </a:r>
            <a:r>
              <a:rPr lang="en-US" dirty="0" err="1"/>
              <a:t>hastaya</a:t>
            </a:r>
            <a:r>
              <a:rPr lang="en-US" dirty="0"/>
              <a:t> </a:t>
            </a:r>
            <a:r>
              <a:rPr lang="en-US" dirty="0" err="1"/>
              <a:t>ölümü</a:t>
            </a:r>
            <a:r>
              <a:rPr lang="en-US" dirty="0"/>
              <a:t> </a:t>
            </a:r>
            <a:r>
              <a:rPr lang="en-US" dirty="0" err="1"/>
              <a:t>sonrasında</a:t>
            </a:r>
            <a:r>
              <a:rPr lang="en-US" dirty="0"/>
              <a:t>, </a:t>
            </a:r>
            <a:r>
              <a:rPr lang="en-US" dirty="0" err="1"/>
              <a:t>otopsi</a:t>
            </a:r>
            <a:r>
              <a:rPr lang="en-US" dirty="0"/>
              <a:t>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kişiler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gasilhane</a:t>
            </a:r>
            <a:r>
              <a:rPr lang="en-US" dirty="0"/>
              <a:t> </a:t>
            </a:r>
            <a:r>
              <a:rPr lang="en-US" dirty="0" err="1"/>
              <a:t>çalışanları</a:t>
            </a:r>
            <a:endParaRPr lang="tr-TR" dirty="0"/>
          </a:p>
          <a:p>
            <a:pPr marL="0" lvl="0" indent="0">
              <a:buNone/>
            </a:pPr>
            <a:r>
              <a:rPr lang="tr-TR" dirty="0"/>
              <a:t>	T</a:t>
            </a:r>
            <a:r>
              <a:rPr lang="en-US" dirty="0" err="1"/>
              <a:t>emasları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kalın</a:t>
            </a:r>
            <a:r>
              <a:rPr lang="en-US" dirty="0"/>
              <a:t> </a:t>
            </a:r>
            <a:r>
              <a:rPr lang="en-US" dirty="0" err="1"/>
              <a:t>eldiven</a:t>
            </a:r>
            <a:r>
              <a:rPr lang="en-US" dirty="0"/>
              <a:t>, N95/FFP2 </a:t>
            </a:r>
            <a:r>
              <a:rPr lang="en-US" dirty="0" err="1"/>
              <a:t>maske</a:t>
            </a:r>
            <a:r>
              <a:rPr lang="en-US" dirty="0"/>
              <a:t>, </a:t>
            </a:r>
            <a:r>
              <a:rPr lang="en-US" dirty="0" err="1"/>
              <a:t>gözlük</a:t>
            </a:r>
            <a:r>
              <a:rPr lang="tr-TR" dirty="0"/>
              <a:t> / siperlik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önlük</a:t>
            </a:r>
            <a:r>
              <a:rPr lang="en-US" dirty="0"/>
              <a:t> </a:t>
            </a:r>
            <a:r>
              <a:rPr lang="en-US" dirty="0" err="1"/>
              <a:t>kullanmalı</a:t>
            </a:r>
            <a:endParaRPr lang="tr-TR" dirty="0"/>
          </a:p>
          <a:p>
            <a:pPr lvl="0"/>
            <a:endParaRPr lang="tr-TR" dirty="0"/>
          </a:p>
          <a:p>
            <a:pPr lvl="0"/>
            <a:r>
              <a:rPr lang="en-US" dirty="0" err="1"/>
              <a:t>Olası</a:t>
            </a:r>
            <a:r>
              <a:rPr lang="en-US" dirty="0"/>
              <a:t>/</a:t>
            </a:r>
            <a:r>
              <a:rPr lang="en-US" dirty="0" err="1"/>
              <a:t>kesin</a:t>
            </a:r>
            <a:r>
              <a:rPr lang="en-US" dirty="0"/>
              <a:t> 2019-nCoV </a:t>
            </a:r>
            <a:r>
              <a:rPr lang="en-US" dirty="0" err="1"/>
              <a:t>vakalarının</a:t>
            </a:r>
            <a:r>
              <a:rPr lang="en-US" dirty="0"/>
              <a:t> </a:t>
            </a:r>
            <a:r>
              <a:rPr lang="en-US" dirty="0" err="1"/>
              <a:t>ölümü</a:t>
            </a:r>
            <a:r>
              <a:rPr lang="en-US" dirty="0"/>
              <a:t> </a:t>
            </a:r>
            <a:r>
              <a:rPr lang="en-US" dirty="0" err="1"/>
              <a:t>halinde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defin</a:t>
            </a:r>
            <a:r>
              <a:rPr lang="en-US" dirty="0"/>
              <a:t> </a:t>
            </a:r>
            <a:r>
              <a:rPr lang="en-US" dirty="0" err="1"/>
              <a:t>işlemi</a:t>
            </a:r>
            <a:r>
              <a:rPr lang="en-US" dirty="0"/>
              <a:t> </a:t>
            </a:r>
            <a:r>
              <a:rPr lang="en-US" dirty="0" err="1"/>
              <a:t>yoktur</a:t>
            </a:r>
            <a:r>
              <a:rPr lang="en-US" dirty="0"/>
              <a:t>. </a:t>
            </a:r>
            <a:endParaRPr lang="tr-TR" dirty="0"/>
          </a:p>
          <a:p>
            <a:pPr marL="0" lvl="0" indent="0">
              <a:buNone/>
            </a:pPr>
            <a:r>
              <a:rPr lang="tr-TR" b="1" dirty="0"/>
              <a:t>	</a:t>
            </a:r>
            <a:r>
              <a:rPr lang="en-US" b="1" dirty="0" err="1"/>
              <a:t>Standart</a:t>
            </a:r>
            <a:r>
              <a:rPr lang="en-US" b="1" dirty="0"/>
              <a:t> </a:t>
            </a:r>
            <a:r>
              <a:rPr lang="en-US" b="1" dirty="0" err="1"/>
              <a:t>defin</a:t>
            </a:r>
            <a:r>
              <a:rPr lang="en-US" b="1" dirty="0"/>
              <a:t> </a:t>
            </a:r>
            <a:r>
              <a:rPr lang="en-US" b="1" dirty="0" err="1"/>
              <a:t>işlemleri</a:t>
            </a:r>
            <a:r>
              <a:rPr lang="en-US" b="1" dirty="0"/>
              <a:t> </a:t>
            </a:r>
            <a:r>
              <a:rPr lang="en-US" b="1" dirty="0" err="1"/>
              <a:t>uygulanır</a:t>
            </a:r>
            <a:r>
              <a:rPr lang="en-US" b="1" dirty="0"/>
              <a:t>.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55438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Hasta </a:t>
            </a:r>
            <a:r>
              <a:rPr lang="en-US" dirty="0" err="1"/>
              <a:t>Nakli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82414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 </a:t>
            </a:r>
            <a:r>
              <a:rPr lang="en-US" dirty="0" err="1"/>
              <a:t>Ambulanslarda</a:t>
            </a:r>
            <a:r>
              <a:rPr lang="en-US" dirty="0"/>
              <a:t> </a:t>
            </a:r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koruyucu</a:t>
            </a:r>
            <a:r>
              <a:rPr lang="en-US" dirty="0"/>
              <a:t> </a:t>
            </a:r>
            <a:r>
              <a:rPr lang="en-US" dirty="0" err="1"/>
              <a:t>ekipman</a:t>
            </a:r>
            <a:r>
              <a:rPr lang="en-US" dirty="0"/>
              <a:t> </a:t>
            </a:r>
            <a:r>
              <a:rPr lang="en-US" dirty="0" err="1"/>
              <a:t>hazır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bulundurulmalı</a:t>
            </a:r>
            <a:endParaRPr lang="tr-TR" dirty="0"/>
          </a:p>
          <a:p>
            <a:pPr>
              <a:lnSpc>
                <a:spcPct val="100000"/>
              </a:lnSpc>
            </a:pPr>
            <a:endParaRPr lang="tr-TR" dirty="0"/>
          </a:p>
          <a:p>
            <a:pPr lvl="0">
              <a:lnSpc>
                <a:spcPct val="100000"/>
              </a:lnSpc>
            </a:pPr>
            <a:r>
              <a:rPr lang="en-US" dirty="0" err="1"/>
              <a:t>Hastaya</a:t>
            </a:r>
            <a:r>
              <a:rPr lang="en-US" dirty="0"/>
              <a:t> ilk </a:t>
            </a:r>
            <a:r>
              <a:rPr lang="en-US" dirty="0" err="1"/>
              <a:t>müdahale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kurumuna</a:t>
            </a:r>
            <a:r>
              <a:rPr lang="en-US" dirty="0"/>
              <a:t> hasta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edilene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ambulans</a:t>
            </a:r>
            <a:r>
              <a:rPr lang="en-US" dirty="0"/>
              <a:t> </a:t>
            </a:r>
            <a:r>
              <a:rPr lang="en-US" dirty="0" err="1"/>
              <a:t>temizlenene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koruyucu</a:t>
            </a:r>
            <a:r>
              <a:rPr lang="en-US" dirty="0"/>
              <a:t> </a:t>
            </a:r>
            <a:r>
              <a:rPr lang="en-US" dirty="0" err="1"/>
              <a:t>ekipman</a:t>
            </a:r>
            <a:r>
              <a:rPr lang="en-US" dirty="0"/>
              <a:t> </a:t>
            </a:r>
            <a:r>
              <a:rPr lang="en-US" dirty="0" err="1"/>
              <a:t>kullanılmalı</a:t>
            </a:r>
            <a:endParaRPr lang="tr-TR" dirty="0"/>
          </a:p>
          <a:p>
            <a:pPr lvl="0">
              <a:lnSpc>
                <a:spcPct val="100000"/>
              </a:lnSpc>
            </a:pP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b="1" dirty="0" err="1"/>
              <a:t>sekresyonları</a:t>
            </a:r>
            <a:r>
              <a:rPr lang="en-US" b="1" dirty="0"/>
              <a:t> </a:t>
            </a:r>
            <a:r>
              <a:rPr lang="en-US" b="1" dirty="0" err="1"/>
              <a:t>veya</a:t>
            </a:r>
            <a:r>
              <a:rPr lang="en-US" b="1" dirty="0"/>
              <a:t> </a:t>
            </a:r>
            <a:r>
              <a:rPr lang="en-US" b="1" dirty="0" err="1"/>
              <a:t>vücut</a:t>
            </a:r>
            <a:r>
              <a:rPr lang="en-US" b="1" dirty="0"/>
              <a:t> </a:t>
            </a:r>
            <a:r>
              <a:rPr lang="en-US" b="1" dirty="0" err="1"/>
              <a:t>çıkartılarının</a:t>
            </a:r>
            <a:r>
              <a:rPr lang="en-US" b="1" dirty="0"/>
              <a:t> </a:t>
            </a:r>
            <a:r>
              <a:rPr lang="en-US" b="1" dirty="0" err="1"/>
              <a:t>aerosolizasyonuna</a:t>
            </a:r>
            <a:r>
              <a:rPr lang="en-US" b="1" dirty="0"/>
              <a:t> </a:t>
            </a:r>
            <a:r>
              <a:rPr lang="en-US" b="1" dirty="0" err="1"/>
              <a:t>neden</a:t>
            </a:r>
            <a:r>
              <a:rPr lang="en-US" b="1" dirty="0"/>
              <a:t> </a:t>
            </a:r>
            <a:r>
              <a:rPr lang="en-US" b="1" dirty="0" err="1"/>
              <a:t>olabilecek</a:t>
            </a:r>
            <a:r>
              <a:rPr lang="en-US" b="1" dirty="0"/>
              <a:t> </a:t>
            </a:r>
            <a:r>
              <a:rPr lang="en-US" b="1" dirty="0" err="1"/>
              <a:t>girişim</a:t>
            </a:r>
            <a:r>
              <a:rPr lang="en-US" b="1" dirty="0"/>
              <a:t> </a:t>
            </a:r>
            <a:r>
              <a:rPr lang="en-US" b="1" dirty="0" err="1"/>
              <a:t>yapılacağında</a:t>
            </a:r>
            <a:r>
              <a:rPr lang="en-US" b="1" dirty="0"/>
              <a:t> N95/FFP2 </a:t>
            </a:r>
            <a:r>
              <a:rPr lang="en-US" b="1" dirty="0" err="1"/>
              <a:t>maske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tr-TR" b="1" dirty="0"/>
              <a:t>gözlük /</a:t>
            </a:r>
            <a:r>
              <a:rPr lang="en-US" b="1" dirty="0"/>
              <a:t> </a:t>
            </a:r>
            <a:r>
              <a:rPr lang="en-US" b="1" dirty="0" err="1"/>
              <a:t>siperli</a:t>
            </a:r>
            <a:r>
              <a:rPr lang="tr-TR" b="1" dirty="0"/>
              <a:t>k</a:t>
            </a:r>
            <a:r>
              <a:rPr lang="en-US" b="1" dirty="0"/>
              <a:t> </a:t>
            </a:r>
            <a:r>
              <a:rPr lang="en-US" dirty="0" err="1"/>
              <a:t>kullanılmasına</a:t>
            </a:r>
            <a:r>
              <a:rPr lang="en-US" dirty="0"/>
              <a:t> </a:t>
            </a:r>
            <a:r>
              <a:rPr lang="en-US" dirty="0" err="1"/>
              <a:t>özen</a:t>
            </a:r>
            <a:r>
              <a:rPr lang="en-US" dirty="0"/>
              <a:t> </a:t>
            </a:r>
            <a:r>
              <a:rPr lang="en-US" dirty="0" err="1"/>
              <a:t>gösterilmeli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35519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Hasta </a:t>
            </a:r>
            <a:r>
              <a:rPr lang="en-US" dirty="0" err="1"/>
              <a:t>Nakli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Olası</a:t>
            </a:r>
            <a:r>
              <a:rPr lang="en-US" dirty="0"/>
              <a:t>/</a:t>
            </a:r>
            <a:r>
              <a:rPr lang="en-US" dirty="0" err="1"/>
              <a:t>kesin</a:t>
            </a:r>
            <a:r>
              <a:rPr lang="en-US" dirty="0"/>
              <a:t> 2019-nCoV </a:t>
            </a:r>
            <a:r>
              <a:rPr lang="en-US" dirty="0" err="1"/>
              <a:t>vakasının</a:t>
            </a:r>
            <a:r>
              <a:rPr lang="en-US" dirty="0"/>
              <a:t> </a:t>
            </a:r>
            <a:r>
              <a:rPr lang="en-US" dirty="0" err="1"/>
              <a:t>nakli</a:t>
            </a:r>
            <a:r>
              <a:rPr lang="en-US" dirty="0"/>
              <a:t> </a:t>
            </a:r>
            <a:r>
              <a:rPr lang="en-US" dirty="0" err="1"/>
              <a:t>sonrasında</a:t>
            </a:r>
            <a:r>
              <a:rPr lang="en-US" dirty="0"/>
              <a:t> </a:t>
            </a:r>
            <a:r>
              <a:rPr lang="en-US" dirty="0" err="1"/>
              <a:t>ambulanslar</a:t>
            </a:r>
            <a:r>
              <a:rPr lang="en-US" dirty="0"/>
              <a:t> </a:t>
            </a:r>
            <a:r>
              <a:rPr lang="en-US" dirty="0" err="1"/>
              <a:t>temizlenmeli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dezenfeksiyonu</a:t>
            </a:r>
            <a:r>
              <a:rPr lang="en-US" dirty="0"/>
              <a:t> </a:t>
            </a:r>
            <a:r>
              <a:rPr lang="en-US" dirty="0" err="1"/>
              <a:t>sağlanmalı</a:t>
            </a:r>
            <a:endParaRPr lang="tr-TR" dirty="0"/>
          </a:p>
          <a:p>
            <a:pPr>
              <a:lnSpc>
                <a:spcPct val="110000"/>
              </a:lnSpc>
            </a:pPr>
            <a:endParaRPr lang="tr-TR" dirty="0"/>
          </a:p>
          <a:p>
            <a:pPr>
              <a:lnSpc>
                <a:spcPct val="110000"/>
              </a:lnSpc>
            </a:pPr>
            <a:r>
              <a:rPr lang="en-US" dirty="0" err="1"/>
              <a:t>Temizleme</a:t>
            </a:r>
            <a:r>
              <a:rPr lang="en-US" dirty="0"/>
              <a:t> </a:t>
            </a:r>
            <a:r>
              <a:rPr lang="en-US" dirty="0" err="1"/>
              <a:t>işlemi</a:t>
            </a:r>
            <a:r>
              <a:rPr lang="en-US" dirty="0"/>
              <a:t> </a:t>
            </a:r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koruyucu</a:t>
            </a:r>
            <a:r>
              <a:rPr lang="en-US" dirty="0"/>
              <a:t> </a:t>
            </a:r>
            <a:r>
              <a:rPr lang="en-US" dirty="0" err="1"/>
              <a:t>donanım</a:t>
            </a:r>
            <a:r>
              <a:rPr lang="en-US" dirty="0"/>
              <a:t> </a:t>
            </a:r>
            <a:r>
              <a:rPr lang="en-US" dirty="0" err="1"/>
              <a:t>giyilerek</a:t>
            </a:r>
            <a:r>
              <a:rPr lang="en-US" dirty="0"/>
              <a:t> </a:t>
            </a:r>
            <a:r>
              <a:rPr lang="en-US" dirty="0" err="1"/>
              <a:t>yapılmalı</a:t>
            </a:r>
            <a:endParaRPr lang="tr-TR" dirty="0"/>
          </a:p>
          <a:p>
            <a:pPr>
              <a:lnSpc>
                <a:spcPct val="110000"/>
              </a:lnSpc>
            </a:pPr>
            <a:endParaRPr lang="tr-TR" dirty="0"/>
          </a:p>
          <a:p>
            <a:pPr lvl="0">
              <a:lnSpc>
                <a:spcPct val="110000"/>
              </a:lnSpc>
            </a:pPr>
            <a:r>
              <a:rPr lang="tr-TR" dirty="0"/>
              <a:t>A</a:t>
            </a:r>
            <a:r>
              <a:rPr lang="en-US" dirty="0" err="1"/>
              <a:t>mbulans</a:t>
            </a:r>
            <a:r>
              <a:rPr lang="en-US" dirty="0"/>
              <a:t> </a:t>
            </a:r>
            <a:r>
              <a:rPr lang="en-US" dirty="0" err="1"/>
              <a:t>temizliği</a:t>
            </a:r>
            <a:r>
              <a:rPr lang="en-US" dirty="0"/>
              <a:t> “</a:t>
            </a:r>
            <a:r>
              <a:rPr lang="en-US" dirty="0" err="1"/>
              <a:t>Hastane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Acil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Hizmetlerinde</a:t>
            </a:r>
            <a:r>
              <a:rPr lang="en-US" dirty="0"/>
              <a:t> </a:t>
            </a:r>
            <a:r>
              <a:rPr lang="en-US" dirty="0" err="1"/>
              <a:t>Enfeksiyon</a:t>
            </a:r>
            <a:r>
              <a:rPr lang="en-US" dirty="0"/>
              <a:t> </a:t>
            </a:r>
            <a:r>
              <a:rPr lang="en-US" dirty="0" err="1"/>
              <a:t>Hastalıklarından</a:t>
            </a:r>
            <a:r>
              <a:rPr lang="en-US" dirty="0"/>
              <a:t> </a:t>
            </a:r>
            <a:r>
              <a:rPr lang="en-US" dirty="0" err="1"/>
              <a:t>Korunma</a:t>
            </a:r>
            <a:r>
              <a:rPr lang="en-US" dirty="0"/>
              <a:t> </a:t>
            </a:r>
            <a:r>
              <a:rPr lang="en-US" dirty="0" err="1"/>
              <a:t>Rehberine</a:t>
            </a:r>
            <a:r>
              <a:rPr lang="en-US" dirty="0"/>
              <a:t>”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tr-TR" dirty="0"/>
              <a:t>yapılmalı</a:t>
            </a:r>
          </a:p>
          <a:p>
            <a:pPr lvl="0">
              <a:lnSpc>
                <a:spcPct val="110000"/>
              </a:lnSpc>
            </a:pPr>
            <a:endParaRPr lang="tr-TR" dirty="0"/>
          </a:p>
          <a:p>
            <a:pPr lvl="0">
              <a:lnSpc>
                <a:spcPct val="110000"/>
              </a:lnSpc>
            </a:pPr>
            <a:r>
              <a:rPr lang="en-US" dirty="0" err="1"/>
              <a:t>Ambulans</a:t>
            </a:r>
            <a:r>
              <a:rPr lang="en-US" dirty="0"/>
              <a:t> </a:t>
            </a:r>
            <a:r>
              <a:rPr lang="en-US" dirty="0" err="1"/>
              <a:t>temizliği</a:t>
            </a:r>
            <a:r>
              <a:rPr lang="en-US" dirty="0"/>
              <a:t> </a:t>
            </a:r>
            <a:r>
              <a:rPr lang="en-US" dirty="0" err="1"/>
              <a:t>yapılmadan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vakaya</a:t>
            </a:r>
            <a:r>
              <a:rPr lang="en-US" dirty="0"/>
              <a:t> </a:t>
            </a:r>
            <a:r>
              <a:rPr lang="en-US" dirty="0" err="1"/>
              <a:t>gidilmemeli</a:t>
            </a:r>
            <a:endParaRPr lang="tr-TR" dirty="0"/>
          </a:p>
          <a:p>
            <a:pPr>
              <a:lnSpc>
                <a:spcPct val="11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5352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2496" y="382861"/>
            <a:ext cx="10244528" cy="7013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Kurumuna</a:t>
            </a:r>
            <a:r>
              <a:rPr lang="en-US" dirty="0"/>
              <a:t> </a:t>
            </a:r>
            <a:r>
              <a:rPr lang="en-US" dirty="0" err="1"/>
              <a:t>Başvuran</a:t>
            </a:r>
            <a:r>
              <a:rPr lang="en-US" dirty="0"/>
              <a:t> </a:t>
            </a:r>
            <a:r>
              <a:rPr lang="en-US" dirty="0" err="1"/>
              <a:t>Hastaların</a:t>
            </a:r>
            <a:r>
              <a:rPr lang="en-US" dirty="0"/>
              <a:t> </a:t>
            </a:r>
            <a:r>
              <a:rPr lang="en-US" dirty="0" err="1"/>
              <a:t>Yönetimi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9567" y="1329278"/>
            <a:ext cx="11143938" cy="515549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100" dirty="0" err="1"/>
              <a:t>Hastalığın</a:t>
            </a:r>
            <a:r>
              <a:rPr lang="en-US" sz="2100" dirty="0"/>
              <a:t> </a:t>
            </a:r>
            <a:r>
              <a:rPr lang="en-US" sz="2100" dirty="0" err="1"/>
              <a:t>yayılımını</a:t>
            </a:r>
            <a:r>
              <a:rPr lang="en-US" sz="2100" dirty="0"/>
              <a:t> </a:t>
            </a:r>
            <a:r>
              <a:rPr lang="en-US" sz="2100" dirty="0" err="1"/>
              <a:t>kontrol</a:t>
            </a:r>
            <a:r>
              <a:rPr lang="en-US" sz="2100" dirty="0"/>
              <a:t> </a:t>
            </a:r>
            <a:r>
              <a:rPr lang="en-US" sz="2100" dirty="0" err="1"/>
              <a:t>altında</a:t>
            </a:r>
            <a:r>
              <a:rPr lang="en-US" sz="2100" dirty="0"/>
              <a:t> </a:t>
            </a:r>
            <a:r>
              <a:rPr lang="en-US" sz="2100" dirty="0" err="1"/>
              <a:t>tutmaya</a:t>
            </a:r>
            <a:r>
              <a:rPr lang="en-US" sz="2100" dirty="0"/>
              <a:t> </a:t>
            </a:r>
            <a:r>
              <a:rPr lang="en-US" sz="2100" dirty="0" err="1"/>
              <a:t>yönelik</a:t>
            </a:r>
            <a:r>
              <a:rPr lang="en-US" sz="2100" dirty="0"/>
              <a:t> </a:t>
            </a:r>
            <a:r>
              <a:rPr lang="en-US" sz="2100" dirty="0" err="1"/>
              <a:t>olarak</a:t>
            </a:r>
            <a:r>
              <a:rPr lang="en-US" sz="2100" dirty="0"/>
              <a:t> </a:t>
            </a:r>
            <a:endParaRPr lang="tr-TR" sz="2100" dirty="0"/>
          </a:p>
          <a:p>
            <a:pPr lvl="0">
              <a:lnSpc>
                <a:spcPct val="120000"/>
              </a:lnSpc>
            </a:pPr>
            <a:r>
              <a:rPr lang="en-US" sz="2100" dirty="0" err="1"/>
              <a:t>Olası</a:t>
            </a:r>
            <a:r>
              <a:rPr lang="en-US" sz="2100" dirty="0"/>
              <a:t> </a:t>
            </a:r>
            <a:r>
              <a:rPr lang="en-US" sz="2100" dirty="0" err="1"/>
              <a:t>ve</a:t>
            </a:r>
            <a:r>
              <a:rPr lang="en-US" sz="2100" dirty="0"/>
              <a:t> </a:t>
            </a:r>
            <a:r>
              <a:rPr lang="en-US" sz="2100" dirty="0" err="1"/>
              <a:t>kesin</a:t>
            </a:r>
            <a:r>
              <a:rPr lang="en-US" sz="2100" dirty="0"/>
              <a:t> </a:t>
            </a:r>
            <a:r>
              <a:rPr lang="en-US" sz="2100" dirty="0" err="1"/>
              <a:t>vakaların</a:t>
            </a:r>
            <a:r>
              <a:rPr lang="en-US" sz="2100" dirty="0"/>
              <a:t> </a:t>
            </a:r>
            <a:r>
              <a:rPr lang="en-US" sz="2100" dirty="0" err="1"/>
              <a:t>mümkün</a:t>
            </a:r>
            <a:r>
              <a:rPr lang="en-US" sz="2100" dirty="0"/>
              <a:t> </a:t>
            </a:r>
            <a:r>
              <a:rPr lang="en-US" sz="2100" dirty="0" err="1"/>
              <a:t>olduğu</a:t>
            </a:r>
            <a:r>
              <a:rPr lang="en-US" sz="2100" dirty="0"/>
              <a:t> </a:t>
            </a:r>
            <a:r>
              <a:rPr lang="en-US" sz="2100" dirty="0" err="1"/>
              <a:t>kadar</a:t>
            </a:r>
            <a:r>
              <a:rPr lang="en-US" sz="2100" dirty="0"/>
              <a:t> </a:t>
            </a:r>
            <a:r>
              <a:rPr lang="en-US" sz="2100" dirty="0" err="1"/>
              <a:t>öncesinde</a:t>
            </a:r>
            <a:r>
              <a:rPr lang="en-US" sz="2100" dirty="0"/>
              <a:t> </a:t>
            </a:r>
            <a:r>
              <a:rPr lang="en-US" sz="2100" dirty="0" err="1"/>
              <a:t>bilgilendirme</a:t>
            </a:r>
            <a:r>
              <a:rPr lang="en-US" sz="2100" dirty="0"/>
              <a:t> </a:t>
            </a:r>
            <a:r>
              <a:rPr lang="en-US" sz="2100" dirty="0" err="1"/>
              <a:t>ile</a:t>
            </a:r>
            <a:r>
              <a:rPr lang="en-US" sz="2100" dirty="0"/>
              <a:t> </a:t>
            </a:r>
            <a:r>
              <a:rPr lang="en-US" sz="2100" dirty="0" err="1"/>
              <a:t>hastanede</a:t>
            </a:r>
            <a:r>
              <a:rPr lang="en-US" sz="2100" dirty="0"/>
              <a:t> </a:t>
            </a:r>
            <a:r>
              <a:rPr lang="en-US" sz="2100" dirty="0" err="1"/>
              <a:t>ayrı</a:t>
            </a:r>
            <a:r>
              <a:rPr lang="en-US" sz="2100" dirty="0"/>
              <a:t> </a:t>
            </a:r>
            <a:r>
              <a:rPr lang="en-US" sz="2100" dirty="0" err="1"/>
              <a:t>alanlara</a:t>
            </a:r>
            <a:r>
              <a:rPr lang="en-US" sz="2100" dirty="0"/>
              <a:t> </a:t>
            </a:r>
            <a:r>
              <a:rPr lang="en-US" sz="2100" dirty="0" err="1"/>
              <a:t>başvurmaları</a:t>
            </a:r>
            <a:r>
              <a:rPr lang="en-US" sz="2100" dirty="0"/>
              <a:t> </a:t>
            </a:r>
            <a:r>
              <a:rPr lang="en-US" sz="2100" dirty="0" err="1"/>
              <a:t>sağlanmalı</a:t>
            </a:r>
            <a:endParaRPr lang="tr-TR" sz="2100" dirty="0"/>
          </a:p>
          <a:p>
            <a:pPr lvl="0">
              <a:lnSpc>
                <a:spcPct val="120000"/>
              </a:lnSpc>
            </a:pPr>
            <a:r>
              <a:rPr lang="en-US" sz="2100" dirty="0" err="1"/>
              <a:t>Mümkün</a:t>
            </a:r>
            <a:r>
              <a:rPr lang="en-US" sz="2100" dirty="0"/>
              <a:t> </a:t>
            </a:r>
            <a:r>
              <a:rPr lang="en-US" sz="2100" dirty="0" err="1"/>
              <a:t>olduğunca</a:t>
            </a:r>
            <a:r>
              <a:rPr lang="en-US" sz="2100" dirty="0"/>
              <a:t> </a:t>
            </a:r>
            <a:r>
              <a:rPr lang="en-US" sz="2100" dirty="0" err="1"/>
              <a:t>bu</a:t>
            </a:r>
            <a:r>
              <a:rPr lang="en-US" sz="2100" dirty="0"/>
              <a:t> </a:t>
            </a:r>
            <a:r>
              <a:rPr lang="en-US" sz="2100" dirty="0" err="1"/>
              <a:t>hastaların</a:t>
            </a:r>
            <a:r>
              <a:rPr lang="en-US" sz="2100" dirty="0"/>
              <a:t> </a:t>
            </a:r>
            <a:r>
              <a:rPr lang="en-US" sz="2100" dirty="0" err="1"/>
              <a:t>muayene</a:t>
            </a:r>
            <a:r>
              <a:rPr lang="en-US" sz="2100" dirty="0"/>
              <a:t>, </a:t>
            </a:r>
            <a:r>
              <a:rPr lang="en-US" sz="2100" dirty="0" err="1"/>
              <a:t>tetkik</a:t>
            </a:r>
            <a:r>
              <a:rPr lang="en-US" sz="2100" dirty="0"/>
              <a:t> </a:t>
            </a:r>
            <a:r>
              <a:rPr lang="en-US" sz="2100" dirty="0" err="1"/>
              <a:t>ve</a:t>
            </a:r>
            <a:r>
              <a:rPr lang="en-US" sz="2100" dirty="0"/>
              <a:t> </a:t>
            </a:r>
            <a:r>
              <a:rPr lang="en-US" sz="2100" dirty="0" err="1"/>
              <a:t>bakımları</a:t>
            </a:r>
            <a:r>
              <a:rPr lang="en-US" sz="2100" dirty="0"/>
              <a:t> </a:t>
            </a:r>
            <a:r>
              <a:rPr lang="en-US" sz="2100" dirty="0" err="1"/>
              <a:t>sırasında</a:t>
            </a:r>
            <a:r>
              <a:rPr lang="en-US" sz="2100" dirty="0"/>
              <a:t> </a:t>
            </a:r>
            <a:r>
              <a:rPr lang="en-US" sz="2100" dirty="0" err="1"/>
              <a:t>ortamda</a:t>
            </a:r>
            <a:r>
              <a:rPr lang="en-US" sz="2100" dirty="0"/>
              <a:t> o </a:t>
            </a:r>
            <a:r>
              <a:rPr lang="en-US" sz="2100" dirty="0" err="1"/>
              <a:t>sırada</a:t>
            </a:r>
            <a:r>
              <a:rPr lang="en-US" sz="2100" dirty="0"/>
              <a:t> </a:t>
            </a:r>
            <a:r>
              <a:rPr lang="en-US" sz="2100" dirty="0" err="1"/>
              <a:t>gerekli</a:t>
            </a:r>
            <a:r>
              <a:rPr lang="en-US" sz="2100" dirty="0"/>
              <a:t> </a:t>
            </a:r>
            <a:r>
              <a:rPr lang="en-US" sz="2100" dirty="0" err="1"/>
              <a:t>olmayan</a:t>
            </a:r>
            <a:r>
              <a:rPr lang="en-US" sz="2100" dirty="0"/>
              <a:t> </a:t>
            </a:r>
            <a:r>
              <a:rPr lang="en-US" sz="2100" dirty="0" err="1"/>
              <a:t>kişiler</a:t>
            </a:r>
            <a:r>
              <a:rPr lang="en-US" sz="2100" dirty="0"/>
              <a:t> </a:t>
            </a:r>
            <a:r>
              <a:rPr lang="en-US" sz="2100" dirty="0" err="1"/>
              <a:t>bulundurulmamalı</a:t>
            </a:r>
            <a:endParaRPr lang="tr-TR" sz="2100" dirty="0"/>
          </a:p>
          <a:p>
            <a:pPr lvl="0">
              <a:lnSpc>
                <a:spcPct val="120000"/>
              </a:lnSpc>
            </a:pPr>
            <a:r>
              <a:rPr lang="en-US" sz="2100" dirty="0" err="1"/>
              <a:t>Tetkiklerde</a:t>
            </a:r>
            <a:r>
              <a:rPr lang="en-US" sz="2100" dirty="0"/>
              <a:t> </a:t>
            </a:r>
            <a:r>
              <a:rPr lang="en-US" sz="2100" dirty="0" err="1"/>
              <a:t>öncelik</a:t>
            </a:r>
            <a:r>
              <a:rPr lang="en-US" sz="2100" dirty="0"/>
              <a:t> </a:t>
            </a:r>
            <a:r>
              <a:rPr lang="en-US" sz="2100" dirty="0" err="1"/>
              <a:t>verilmesi</a:t>
            </a:r>
            <a:r>
              <a:rPr lang="en-US" sz="2100" dirty="0"/>
              <a:t> </a:t>
            </a:r>
            <a:r>
              <a:rPr lang="en-US" sz="2100" dirty="0" err="1"/>
              <a:t>sağlanmalı</a:t>
            </a:r>
            <a:endParaRPr lang="tr-TR" sz="2100" dirty="0"/>
          </a:p>
          <a:p>
            <a:pPr lvl="0">
              <a:lnSpc>
                <a:spcPct val="120000"/>
              </a:lnSpc>
            </a:pPr>
            <a:r>
              <a:rPr lang="en-US" sz="2100" dirty="0" err="1"/>
              <a:t>Bakım</a:t>
            </a:r>
            <a:r>
              <a:rPr lang="en-US" sz="2100" dirty="0"/>
              <a:t> </a:t>
            </a:r>
            <a:r>
              <a:rPr lang="en-US" sz="2100" dirty="0" err="1"/>
              <a:t>verecek</a:t>
            </a:r>
            <a:r>
              <a:rPr lang="en-US" sz="2100" dirty="0"/>
              <a:t> </a:t>
            </a:r>
            <a:r>
              <a:rPr lang="en-US" sz="2100" dirty="0" err="1"/>
              <a:t>personel</a:t>
            </a:r>
            <a:r>
              <a:rPr lang="en-US" sz="2100" dirty="0"/>
              <a:t> </a:t>
            </a:r>
            <a:r>
              <a:rPr lang="en-US" sz="2100" dirty="0" err="1"/>
              <a:t>mümkünse</a:t>
            </a:r>
            <a:r>
              <a:rPr lang="en-US" sz="2100" dirty="0"/>
              <a:t> </a:t>
            </a:r>
            <a:r>
              <a:rPr lang="en-US" sz="2100" dirty="0" err="1"/>
              <a:t>ayrılmalı</a:t>
            </a:r>
            <a:r>
              <a:rPr lang="en-US" sz="2100" dirty="0"/>
              <a:t> </a:t>
            </a:r>
            <a:endParaRPr lang="tr-TR" sz="2100" dirty="0"/>
          </a:p>
          <a:p>
            <a:pPr>
              <a:lnSpc>
                <a:spcPct val="120000"/>
              </a:lnSpc>
            </a:pPr>
            <a:r>
              <a:rPr lang="en-US" sz="2100" dirty="0" err="1"/>
              <a:t>Olası</a:t>
            </a:r>
            <a:r>
              <a:rPr lang="en-US" sz="2100" dirty="0"/>
              <a:t>/</a:t>
            </a:r>
            <a:r>
              <a:rPr lang="en-US" sz="2100" dirty="0" err="1"/>
              <a:t>kesin</a:t>
            </a:r>
            <a:r>
              <a:rPr lang="en-US" sz="2100" dirty="0"/>
              <a:t> 2019-nCoV </a:t>
            </a:r>
            <a:r>
              <a:rPr lang="en-US" sz="2100" dirty="0" err="1"/>
              <a:t>vakasına</a:t>
            </a:r>
            <a:r>
              <a:rPr lang="en-US" sz="2100" dirty="0"/>
              <a:t> </a:t>
            </a:r>
            <a:r>
              <a:rPr lang="en-US" sz="2100" dirty="0" err="1"/>
              <a:t>ait</a:t>
            </a:r>
            <a:r>
              <a:rPr lang="en-US" sz="2100" dirty="0"/>
              <a:t> </a:t>
            </a:r>
            <a:r>
              <a:rPr lang="en-US" sz="2100" dirty="0" err="1"/>
              <a:t>atıklar</a:t>
            </a:r>
            <a:r>
              <a:rPr lang="en-US" sz="2100" dirty="0"/>
              <a:t> </a:t>
            </a:r>
            <a:r>
              <a:rPr lang="en-US" sz="2100" dirty="0" err="1"/>
              <a:t>tıbbi</a:t>
            </a:r>
            <a:r>
              <a:rPr lang="en-US" sz="2100" dirty="0"/>
              <a:t> </a:t>
            </a:r>
            <a:r>
              <a:rPr lang="en-US" sz="2100" dirty="0" err="1"/>
              <a:t>atık</a:t>
            </a:r>
            <a:r>
              <a:rPr lang="en-US" sz="2100" dirty="0"/>
              <a:t> </a:t>
            </a:r>
            <a:r>
              <a:rPr lang="en-US" sz="2100" dirty="0" err="1"/>
              <a:t>yönetmeliğine</a:t>
            </a:r>
            <a:r>
              <a:rPr lang="en-US" sz="2100" dirty="0"/>
              <a:t> </a:t>
            </a:r>
            <a:r>
              <a:rPr lang="en-US" sz="2100" dirty="0" err="1"/>
              <a:t>göre</a:t>
            </a:r>
            <a:r>
              <a:rPr lang="en-US" sz="2100" dirty="0"/>
              <a:t> </a:t>
            </a:r>
            <a:r>
              <a:rPr lang="en-US" sz="2100" dirty="0" err="1"/>
              <a:t>bertaraf</a:t>
            </a:r>
            <a:r>
              <a:rPr lang="en-US" sz="2100" dirty="0"/>
              <a:t> </a:t>
            </a:r>
            <a:r>
              <a:rPr lang="en-US" sz="2100" dirty="0" err="1"/>
              <a:t>edilmeli</a:t>
            </a:r>
            <a:endParaRPr lang="tr-TR" sz="2100" dirty="0"/>
          </a:p>
          <a:p>
            <a:pPr>
              <a:lnSpc>
                <a:spcPct val="120000"/>
              </a:lnSpc>
            </a:pPr>
            <a:r>
              <a:rPr lang="en-US" sz="2100" dirty="0"/>
              <a:t>2019-nCoV </a:t>
            </a:r>
            <a:r>
              <a:rPr lang="en-US" sz="2100" dirty="0" err="1"/>
              <a:t>enfeksiyonu</a:t>
            </a:r>
            <a:r>
              <a:rPr lang="en-US" sz="2100" dirty="0"/>
              <a:t> </a:t>
            </a:r>
            <a:r>
              <a:rPr lang="en-US" sz="2100" dirty="0" err="1"/>
              <a:t>olan</a:t>
            </a:r>
            <a:r>
              <a:rPr lang="en-US" sz="2100" dirty="0"/>
              <a:t> hasta </a:t>
            </a:r>
            <a:r>
              <a:rPr lang="en-US" sz="2100" dirty="0" err="1"/>
              <a:t>ile</a:t>
            </a:r>
            <a:r>
              <a:rPr lang="en-US" sz="2100" dirty="0"/>
              <a:t> </a:t>
            </a:r>
            <a:r>
              <a:rPr lang="en-US" sz="2100" dirty="0" err="1"/>
              <a:t>ilgilenen</a:t>
            </a:r>
            <a:r>
              <a:rPr lang="en-US" sz="2100" dirty="0"/>
              <a:t> </a:t>
            </a:r>
            <a:r>
              <a:rPr lang="en-US" sz="2100" dirty="0" err="1"/>
              <a:t>sağlık</a:t>
            </a:r>
            <a:r>
              <a:rPr lang="en-US" sz="2100" dirty="0"/>
              <a:t> </a:t>
            </a:r>
            <a:r>
              <a:rPr lang="en-US" sz="2100" dirty="0" err="1"/>
              <a:t>çalışanı</a:t>
            </a:r>
            <a:r>
              <a:rPr lang="en-US" sz="2100" dirty="0"/>
              <a:t> </a:t>
            </a:r>
            <a:r>
              <a:rPr lang="en-US" sz="2100" dirty="0" err="1"/>
              <a:t>kendisinde</a:t>
            </a:r>
            <a:r>
              <a:rPr lang="en-US" sz="2100" dirty="0"/>
              <a:t>, hasta </a:t>
            </a:r>
            <a:r>
              <a:rPr lang="en-US" sz="2100" dirty="0" err="1"/>
              <a:t>kişi</a:t>
            </a:r>
            <a:r>
              <a:rPr lang="en-US" sz="2100" dirty="0"/>
              <a:t> </a:t>
            </a:r>
            <a:r>
              <a:rPr lang="en-US" sz="2100" dirty="0" err="1"/>
              <a:t>ile</a:t>
            </a:r>
            <a:r>
              <a:rPr lang="en-US" sz="2100" dirty="0"/>
              <a:t> </a:t>
            </a:r>
            <a:r>
              <a:rPr lang="en-US" sz="2100" dirty="0" err="1"/>
              <a:t>temasından</a:t>
            </a:r>
            <a:r>
              <a:rPr lang="en-US" sz="2100" dirty="0"/>
              <a:t> </a:t>
            </a:r>
            <a:r>
              <a:rPr lang="en-US" sz="2100" dirty="0" err="1"/>
              <a:t>sonraki</a:t>
            </a:r>
            <a:r>
              <a:rPr lang="en-US" sz="2100" dirty="0"/>
              <a:t> 14 </a:t>
            </a:r>
            <a:r>
              <a:rPr lang="en-US" sz="2100" dirty="0" err="1"/>
              <a:t>gün</a:t>
            </a:r>
            <a:r>
              <a:rPr lang="en-US" sz="2100" dirty="0"/>
              <a:t> </a:t>
            </a:r>
            <a:r>
              <a:rPr lang="en-US" sz="2100" dirty="0" err="1"/>
              <a:t>içinde</a:t>
            </a:r>
            <a:r>
              <a:rPr lang="en-US" sz="2100" dirty="0"/>
              <a:t>, </a:t>
            </a:r>
            <a:r>
              <a:rPr lang="en-US" sz="2100" dirty="0" err="1"/>
              <a:t>akut</a:t>
            </a:r>
            <a:r>
              <a:rPr lang="en-US" sz="2100" dirty="0"/>
              <a:t> </a:t>
            </a:r>
            <a:r>
              <a:rPr lang="en-US" sz="2100" dirty="0" err="1"/>
              <a:t>hastalığı</a:t>
            </a:r>
            <a:r>
              <a:rPr lang="en-US" sz="2100" dirty="0"/>
              <a:t> </a:t>
            </a:r>
            <a:r>
              <a:rPr lang="en-US" sz="2100" dirty="0" err="1"/>
              <a:t>düşündürecek</a:t>
            </a:r>
            <a:r>
              <a:rPr lang="en-US" sz="2100" dirty="0"/>
              <a:t> </a:t>
            </a:r>
            <a:r>
              <a:rPr lang="en-US" sz="2100" dirty="0" err="1"/>
              <a:t>herhangi</a:t>
            </a:r>
            <a:r>
              <a:rPr lang="en-US" sz="2100" dirty="0"/>
              <a:t> </a:t>
            </a:r>
            <a:r>
              <a:rPr lang="en-US" sz="2100" dirty="0" err="1"/>
              <a:t>bir</a:t>
            </a:r>
            <a:r>
              <a:rPr lang="en-US" sz="2100" dirty="0"/>
              <a:t> </a:t>
            </a:r>
            <a:r>
              <a:rPr lang="en-US" sz="2100" dirty="0" err="1"/>
              <a:t>bulgu</a:t>
            </a:r>
            <a:r>
              <a:rPr lang="en-US" sz="2100" dirty="0"/>
              <a:t> </a:t>
            </a:r>
            <a:r>
              <a:rPr lang="en-US" sz="2100" dirty="0" err="1"/>
              <a:t>veya</a:t>
            </a:r>
            <a:r>
              <a:rPr lang="en-US" sz="2100" dirty="0"/>
              <a:t> </a:t>
            </a:r>
            <a:r>
              <a:rPr lang="en-US" sz="2100" dirty="0" err="1"/>
              <a:t>semptom</a:t>
            </a:r>
            <a:r>
              <a:rPr lang="en-US" sz="2100" dirty="0"/>
              <a:t> </a:t>
            </a:r>
            <a:r>
              <a:rPr lang="en-US" sz="2100" dirty="0" err="1"/>
              <a:t>görürse</a:t>
            </a:r>
            <a:r>
              <a:rPr lang="en-US" sz="2100" dirty="0"/>
              <a:t> </a:t>
            </a:r>
            <a:r>
              <a:rPr lang="en-US" sz="2100" dirty="0" err="1"/>
              <a:t>mutlaka</a:t>
            </a:r>
            <a:r>
              <a:rPr lang="en-US" sz="2100" dirty="0"/>
              <a:t> </a:t>
            </a:r>
            <a:r>
              <a:rPr lang="en-US" sz="2100" dirty="0" err="1"/>
              <a:t>ilgili</a:t>
            </a:r>
            <a:r>
              <a:rPr lang="en-US" sz="2100" dirty="0"/>
              <a:t> </a:t>
            </a:r>
            <a:r>
              <a:rPr lang="en-US" sz="2100" dirty="0" err="1"/>
              <a:t>hekimlere</a:t>
            </a:r>
            <a:r>
              <a:rPr lang="en-US" sz="2100" dirty="0"/>
              <a:t> </a:t>
            </a:r>
            <a:r>
              <a:rPr lang="en-US" sz="2100" dirty="0" err="1"/>
              <a:t>haber</a:t>
            </a:r>
            <a:r>
              <a:rPr lang="en-US" sz="2100" dirty="0"/>
              <a:t> </a:t>
            </a:r>
            <a:r>
              <a:rPr lang="en-US" sz="2100" dirty="0" err="1"/>
              <a:t>vermeli</a:t>
            </a:r>
            <a:r>
              <a:rPr lang="en-US" sz="2100" dirty="0"/>
              <a:t> </a:t>
            </a:r>
            <a:r>
              <a:rPr lang="en-US" sz="2100" dirty="0" err="1"/>
              <a:t>ve</a:t>
            </a:r>
            <a:r>
              <a:rPr lang="en-US" sz="2100" dirty="0"/>
              <a:t> </a:t>
            </a:r>
            <a:r>
              <a:rPr lang="en-US" sz="2100" dirty="0" err="1"/>
              <a:t>gerekli</a:t>
            </a:r>
            <a:r>
              <a:rPr lang="en-US" sz="2100" dirty="0"/>
              <a:t> </a:t>
            </a:r>
            <a:r>
              <a:rPr lang="en-US" sz="2100" dirty="0" err="1"/>
              <a:t>önlemler</a:t>
            </a:r>
            <a:r>
              <a:rPr lang="en-US" sz="2100" dirty="0"/>
              <a:t> </a:t>
            </a:r>
            <a:r>
              <a:rPr lang="en-US" sz="2100" dirty="0" err="1"/>
              <a:t>alınmalı</a:t>
            </a:r>
            <a:r>
              <a:rPr lang="en-US" sz="2100" dirty="0"/>
              <a:t>  </a:t>
            </a:r>
            <a:endParaRPr lang="tr-TR" sz="2100" dirty="0"/>
          </a:p>
          <a:p>
            <a:pPr>
              <a:lnSpc>
                <a:spcPct val="120000"/>
              </a:lnSpc>
            </a:pPr>
            <a:endParaRPr lang="tr-TR" sz="2100" dirty="0"/>
          </a:p>
        </p:txBody>
      </p:sp>
    </p:spTree>
    <p:extLst>
      <p:ext uri="{BB962C8B-B14F-4D97-AF65-F5344CB8AC3E}">
        <p14:creationId xmlns:p14="http://schemas.microsoft.com/office/powerpoint/2010/main" val="27417758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Evde</a:t>
            </a:r>
            <a:r>
              <a:rPr lang="en-US" dirty="0"/>
              <a:t> Hasta </a:t>
            </a:r>
            <a:r>
              <a:rPr lang="en-US" dirty="0" err="1"/>
              <a:t>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Hastaneye</a:t>
            </a:r>
            <a:r>
              <a:rPr lang="en-US" dirty="0"/>
              <a:t> </a:t>
            </a:r>
            <a:r>
              <a:rPr lang="en-US" dirty="0" err="1"/>
              <a:t>yatış</a:t>
            </a:r>
            <a:r>
              <a:rPr lang="en-US" dirty="0"/>
              <a:t> </a:t>
            </a:r>
            <a:r>
              <a:rPr lang="en-US" dirty="0" err="1"/>
              <a:t>gerekmediği</a:t>
            </a:r>
            <a:r>
              <a:rPr lang="en-US" dirty="0"/>
              <a:t> </a:t>
            </a:r>
            <a:r>
              <a:rPr lang="en-US" dirty="0" err="1"/>
              <a:t>düşünülen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altta</a:t>
            </a:r>
            <a:r>
              <a:rPr lang="en-US" dirty="0"/>
              <a:t> </a:t>
            </a:r>
            <a:r>
              <a:rPr lang="en-US" dirty="0" err="1"/>
              <a:t>yatan</a:t>
            </a:r>
            <a:r>
              <a:rPr lang="en-US" dirty="0"/>
              <a:t> </a:t>
            </a:r>
            <a:r>
              <a:rPr lang="en-US" dirty="0" err="1"/>
              <a:t>hastalığı</a:t>
            </a:r>
            <a:r>
              <a:rPr lang="en-US" dirty="0"/>
              <a:t> </a:t>
            </a:r>
            <a:r>
              <a:rPr lang="en-US" dirty="0" err="1"/>
              <a:t>bulunmayan</a:t>
            </a:r>
            <a:r>
              <a:rPr lang="en-US" dirty="0"/>
              <a:t> (</a:t>
            </a:r>
            <a:r>
              <a:rPr lang="en-US" dirty="0" err="1"/>
              <a:t>akciğer</a:t>
            </a:r>
            <a:r>
              <a:rPr lang="en-US" dirty="0"/>
              <a:t>, </a:t>
            </a:r>
            <a:r>
              <a:rPr lang="en-US" dirty="0" err="1"/>
              <a:t>kalp</a:t>
            </a:r>
            <a:r>
              <a:rPr lang="en-US" dirty="0"/>
              <a:t>, </a:t>
            </a:r>
            <a:r>
              <a:rPr lang="en-US" dirty="0" err="1"/>
              <a:t>böbrek</a:t>
            </a:r>
            <a:r>
              <a:rPr lang="en-US" dirty="0"/>
              <a:t> </a:t>
            </a:r>
            <a:r>
              <a:rPr lang="en-US" dirty="0" err="1"/>
              <a:t>yetmezliği</a:t>
            </a:r>
            <a:r>
              <a:rPr lang="en-US" dirty="0"/>
              <a:t>,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bağışıklık</a:t>
            </a:r>
            <a:r>
              <a:rPr lang="en-US" dirty="0"/>
              <a:t> </a:t>
            </a:r>
            <a:r>
              <a:rPr lang="en-US" dirty="0" err="1"/>
              <a:t>yetmezliği</a:t>
            </a:r>
            <a:r>
              <a:rPr lang="en-US" dirty="0"/>
              <a:t> </a:t>
            </a:r>
            <a:r>
              <a:rPr lang="en-US" dirty="0" err="1"/>
              <a:t>vb</a:t>
            </a:r>
            <a:r>
              <a:rPr lang="en-US" dirty="0"/>
              <a:t>) </a:t>
            </a:r>
            <a:r>
              <a:rPr lang="en-US" dirty="0" err="1"/>
              <a:t>olası</a:t>
            </a:r>
            <a:r>
              <a:rPr lang="en-US" dirty="0"/>
              <a:t>/</a:t>
            </a:r>
            <a:r>
              <a:rPr lang="en-US" dirty="0" err="1"/>
              <a:t>kesin</a:t>
            </a:r>
            <a:r>
              <a:rPr lang="en-US" dirty="0"/>
              <a:t> 2019-nCoV </a:t>
            </a:r>
            <a:r>
              <a:rPr lang="en-US" dirty="0" err="1"/>
              <a:t>vakaları</a:t>
            </a:r>
            <a:r>
              <a:rPr lang="en-US" dirty="0"/>
              <a:t> </a:t>
            </a:r>
            <a:r>
              <a:rPr lang="en-US" dirty="0" err="1"/>
              <a:t>semptomlar</a:t>
            </a:r>
            <a:r>
              <a:rPr lang="en-US" dirty="0"/>
              <a:t> </a:t>
            </a:r>
            <a:r>
              <a:rPr lang="en-US" dirty="0" err="1"/>
              <a:t>düzelene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evde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edilebilir</a:t>
            </a:r>
            <a:r>
              <a:rPr lang="en-US" dirty="0"/>
              <a:t> </a:t>
            </a:r>
            <a:endParaRPr lang="tr-TR" dirty="0"/>
          </a:p>
          <a:p>
            <a:pPr lvl="0">
              <a:lnSpc>
                <a:spcPct val="120000"/>
              </a:lnSpc>
            </a:pPr>
            <a:r>
              <a:rPr lang="en-US" dirty="0" err="1"/>
              <a:t>Evde</a:t>
            </a:r>
            <a:r>
              <a:rPr lang="en-US" dirty="0"/>
              <a:t> </a:t>
            </a:r>
            <a:r>
              <a:rPr lang="en-US" dirty="0" err="1"/>
              <a:t>izlenen</a:t>
            </a:r>
            <a:r>
              <a:rPr lang="en-US" dirty="0"/>
              <a:t> </a:t>
            </a:r>
            <a:r>
              <a:rPr lang="en-US" dirty="0" err="1"/>
              <a:t>hastalar</a:t>
            </a:r>
            <a:r>
              <a:rPr lang="en-US" dirty="0"/>
              <a:t> </a:t>
            </a:r>
            <a:r>
              <a:rPr lang="en-US" dirty="0" err="1"/>
              <a:t>iyileşene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İl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Müdürlüğü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edilmeli</a:t>
            </a:r>
            <a:r>
              <a:rPr lang="en-US" dirty="0"/>
              <a:t> </a:t>
            </a:r>
            <a:endParaRPr lang="tr-TR" dirty="0"/>
          </a:p>
          <a:p>
            <a:pPr lvl="0">
              <a:lnSpc>
                <a:spcPct val="120000"/>
              </a:lnSpc>
            </a:pPr>
            <a:r>
              <a:rPr lang="en-US" dirty="0"/>
              <a:t>Hasta </a:t>
            </a:r>
            <a:r>
              <a:rPr lang="en-US" dirty="0" err="1"/>
              <a:t>izlem</a:t>
            </a:r>
            <a:r>
              <a:rPr lang="en-US" dirty="0"/>
              <a:t> </a:t>
            </a:r>
            <a:r>
              <a:rPr lang="en-US" dirty="0" err="1"/>
              <a:t>süresini</a:t>
            </a:r>
            <a:r>
              <a:rPr lang="en-US" dirty="0"/>
              <a:t> </a:t>
            </a:r>
            <a:r>
              <a:rPr lang="en-US" dirty="0" err="1"/>
              <a:t>mümkünse</a:t>
            </a:r>
            <a:r>
              <a:rPr lang="en-US" dirty="0"/>
              <a:t> </a:t>
            </a:r>
            <a:r>
              <a:rPr lang="en-US" dirty="0" err="1"/>
              <a:t>evde</a:t>
            </a:r>
            <a:r>
              <a:rPr lang="en-US" dirty="0"/>
              <a:t> </a:t>
            </a:r>
            <a:r>
              <a:rPr lang="en-US" dirty="0" err="1"/>
              <a:t>geçirmesi</a:t>
            </a:r>
            <a:r>
              <a:rPr lang="en-US" dirty="0"/>
              <a:t> </a:t>
            </a:r>
            <a:r>
              <a:rPr lang="en-US" dirty="0" err="1"/>
              <a:t>uygundur</a:t>
            </a:r>
            <a:endParaRPr lang="tr-TR" dirty="0"/>
          </a:p>
          <a:p>
            <a:pPr lvl="0">
              <a:lnSpc>
                <a:spcPct val="120000"/>
              </a:lnSpc>
            </a:pP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kişi</a:t>
            </a:r>
            <a:r>
              <a:rPr lang="en-US" dirty="0"/>
              <a:t>/</a:t>
            </a:r>
            <a:r>
              <a:rPr lang="en-US" dirty="0" err="1"/>
              <a:t>kişiler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ortamı</a:t>
            </a:r>
            <a:r>
              <a:rPr lang="en-US" dirty="0"/>
              <a:t> </a:t>
            </a:r>
            <a:r>
              <a:rPr lang="en-US" dirty="0" err="1"/>
              <a:t>paylaştığı</a:t>
            </a:r>
            <a:r>
              <a:rPr lang="en-US" dirty="0"/>
              <a:t> (</a:t>
            </a:r>
            <a:r>
              <a:rPr lang="en-US" dirty="0" err="1"/>
              <a:t>ev</a:t>
            </a:r>
            <a:r>
              <a:rPr lang="en-US" dirty="0"/>
              <a:t>, </a:t>
            </a:r>
            <a:r>
              <a:rPr lang="en-US" dirty="0" err="1"/>
              <a:t>sokak</a:t>
            </a:r>
            <a:r>
              <a:rPr lang="en-US" dirty="0"/>
              <a:t>, </a:t>
            </a:r>
            <a:r>
              <a:rPr lang="en-US" dirty="0" err="1"/>
              <a:t>hastane</a:t>
            </a:r>
            <a:r>
              <a:rPr lang="en-US" dirty="0"/>
              <a:t> vb.) 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maske</a:t>
            </a:r>
            <a:r>
              <a:rPr lang="en-US" dirty="0"/>
              <a:t> </a:t>
            </a:r>
            <a:r>
              <a:rPr lang="en-US" dirty="0" err="1"/>
              <a:t>takmalı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10085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9150" y="989351"/>
            <a:ext cx="10244528" cy="701337"/>
          </a:xfrm>
        </p:spPr>
        <p:txBody>
          <a:bodyPr>
            <a:normAutofit/>
          </a:bodyPr>
          <a:lstStyle/>
          <a:p>
            <a:r>
              <a:rPr lang="en-US" dirty="0" err="1"/>
              <a:t>Evde</a:t>
            </a:r>
            <a:r>
              <a:rPr lang="en-US" dirty="0"/>
              <a:t> Hasta </a:t>
            </a:r>
            <a:r>
              <a:rPr lang="en-US" dirty="0" err="1"/>
              <a:t>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6523" y="1825624"/>
            <a:ext cx="10515600" cy="454519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err="1"/>
              <a:t>halkına</a:t>
            </a:r>
            <a:r>
              <a:rPr lang="en-US" dirty="0"/>
              <a:t> </a:t>
            </a:r>
            <a:r>
              <a:rPr lang="en-US" dirty="0" err="1"/>
              <a:t>bulaş</a:t>
            </a:r>
            <a:r>
              <a:rPr lang="en-US" dirty="0"/>
              <a:t> </a:t>
            </a:r>
            <a:r>
              <a:rPr lang="en-US" dirty="0" err="1"/>
              <a:t>riskini</a:t>
            </a:r>
            <a:r>
              <a:rPr lang="en-US" dirty="0"/>
              <a:t> </a:t>
            </a:r>
            <a:r>
              <a:rPr lang="en-US" dirty="0" err="1"/>
              <a:t>önlemek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evde</a:t>
            </a:r>
            <a:r>
              <a:rPr lang="en-US" dirty="0"/>
              <a:t> </a:t>
            </a:r>
            <a:r>
              <a:rPr lang="en-US" dirty="0" err="1"/>
              <a:t>takipli</a:t>
            </a:r>
            <a:r>
              <a:rPr lang="en-US" dirty="0"/>
              <a:t> </a:t>
            </a:r>
            <a:r>
              <a:rPr lang="en-US" dirty="0" err="1"/>
              <a:t>hastalar</a:t>
            </a:r>
            <a:r>
              <a:rPr lang="en-US" dirty="0"/>
              <a:t> </a:t>
            </a:r>
            <a:endParaRPr lang="tr-TR" dirty="0"/>
          </a:p>
          <a:p>
            <a:pPr lvl="0"/>
            <a:r>
              <a:rPr lang="tr-TR" dirty="0"/>
              <a:t>M</a:t>
            </a:r>
            <a:r>
              <a:rPr lang="en-US" dirty="0" err="1"/>
              <a:t>ümkünse</a:t>
            </a:r>
            <a:r>
              <a:rPr lang="en-US" dirty="0"/>
              <a:t> </a:t>
            </a:r>
            <a:r>
              <a:rPr lang="en-US" dirty="0" err="1"/>
              <a:t>evdeki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kişilerden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odada</a:t>
            </a:r>
            <a:r>
              <a:rPr lang="en-US" dirty="0"/>
              <a:t>, </a:t>
            </a:r>
            <a:r>
              <a:rPr lang="tr-TR" dirty="0"/>
              <a:t>m</a:t>
            </a:r>
            <a:r>
              <a:rPr lang="en-US" dirty="0" err="1"/>
              <a:t>ümkün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havalanan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odada</a:t>
            </a:r>
            <a:r>
              <a:rPr lang="en-US" dirty="0"/>
              <a:t> </a:t>
            </a:r>
            <a:r>
              <a:rPr lang="en-US" dirty="0" err="1"/>
              <a:t>oturmalı</a:t>
            </a:r>
            <a:r>
              <a:rPr lang="en-US" dirty="0"/>
              <a:t> </a:t>
            </a:r>
            <a:endParaRPr lang="tr-TR" dirty="0"/>
          </a:p>
          <a:p>
            <a:pPr lvl="0"/>
            <a:r>
              <a:rPr lang="tr-TR" dirty="0"/>
              <a:t>D</a:t>
            </a:r>
            <a:r>
              <a:rPr lang="en-US" dirty="0" err="1"/>
              <a:t>iğer</a:t>
            </a:r>
            <a:r>
              <a:rPr lang="en-US" dirty="0"/>
              <a:t> </a:t>
            </a:r>
            <a:r>
              <a:rPr lang="en-US" dirty="0" err="1"/>
              <a:t>kişilerden</a:t>
            </a:r>
            <a:r>
              <a:rPr lang="en-US" dirty="0"/>
              <a:t> en </a:t>
            </a:r>
            <a:r>
              <a:rPr lang="en-US" dirty="0" err="1"/>
              <a:t>az</a:t>
            </a:r>
            <a:r>
              <a:rPr lang="en-US" dirty="0"/>
              <a:t> 1 </a:t>
            </a:r>
            <a:r>
              <a:rPr lang="en-US" dirty="0" err="1"/>
              <a:t>metre</a:t>
            </a:r>
            <a:r>
              <a:rPr lang="en-US" dirty="0"/>
              <a:t> </a:t>
            </a:r>
            <a:r>
              <a:rPr lang="en-US" dirty="0" err="1"/>
              <a:t>uzakta</a:t>
            </a:r>
            <a:r>
              <a:rPr lang="en-US" dirty="0"/>
              <a:t> </a:t>
            </a:r>
            <a:r>
              <a:rPr lang="en-US" dirty="0" err="1"/>
              <a:t>olmalı</a:t>
            </a:r>
            <a:endParaRPr lang="tr-TR" dirty="0"/>
          </a:p>
          <a:p>
            <a:pPr lvl="0"/>
            <a:r>
              <a:rPr lang="tr-TR" dirty="0"/>
              <a:t>T</a:t>
            </a:r>
            <a:r>
              <a:rPr lang="en-US" dirty="0" err="1"/>
              <a:t>ıbbi</a:t>
            </a:r>
            <a:r>
              <a:rPr lang="en-US" dirty="0"/>
              <a:t> </a:t>
            </a:r>
            <a:r>
              <a:rPr lang="en-US" dirty="0" err="1"/>
              <a:t>maske</a:t>
            </a:r>
            <a:r>
              <a:rPr lang="en-US" dirty="0"/>
              <a:t> </a:t>
            </a:r>
            <a:r>
              <a:rPr lang="en-US" dirty="0" err="1"/>
              <a:t>takmalı</a:t>
            </a:r>
            <a:endParaRPr lang="tr-TR" dirty="0"/>
          </a:p>
          <a:p>
            <a:pPr lvl="0"/>
            <a:r>
              <a:rPr lang="tr-TR" dirty="0"/>
              <a:t>M</a:t>
            </a:r>
            <a:r>
              <a:rPr lang="en-US" dirty="0" err="1"/>
              <a:t>askenin</a:t>
            </a:r>
            <a:r>
              <a:rPr lang="en-US" dirty="0"/>
              <a:t> </a:t>
            </a:r>
            <a:r>
              <a:rPr lang="en-US" dirty="0" err="1"/>
              <a:t>nemlenmesi</a:t>
            </a:r>
            <a:r>
              <a:rPr lang="en-US" dirty="0"/>
              <a:t> </a:t>
            </a:r>
            <a:r>
              <a:rPr lang="en-US" dirty="0" err="1"/>
              <a:t>halinde</a:t>
            </a:r>
            <a:r>
              <a:rPr lang="en-US" dirty="0"/>
              <a:t> </a:t>
            </a:r>
            <a:r>
              <a:rPr lang="en-US" dirty="0" err="1"/>
              <a:t>yenisi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değiştirmeli</a:t>
            </a:r>
            <a:endParaRPr lang="tr-TR" dirty="0"/>
          </a:p>
          <a:p>
            <a:pPr lvl="0"/>
            <a:endParaRPr lang="tr-TR" dirty="0"/>
          </a:p>
          <a:p>
            <a:pPr lvl="0"/>
            <a:r>
              <a:rPr lang="en-US" dirty="0"/>
              <a:t>Eve </a:t>
            </a:r>
            <a:r>
              <a:rPr lang="en-US" dirty="0" err="1"/>
              <a:t>ziyaretçi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edilmemeli</a:t>
            </a:r>
            <a:endParaRPr lang="tr-TR" dirty="0"/>
          </a:p>
          <a:p>
            <a:pPr lvl="0"/>
            <a:endParaRPr lang="tr-TR" dirty="0"/>
          </a:p>
          <a:p>
            <a:pPr lvl="0"/>
            <a:r>
              <a:rPr lang="en-US" dirty="0"/>
              <a:t>Hasta </a:t>
            </a:r>
            <a:r>
              <a:rPr lang="en-US" dirty="0" err="1"/>
              <a:t>bakımını</a:t>
            </a:r>
            <a:r>
              <a:rPr lang="en-US" dirty="0"/>
              <a:t> </a:t>
            </a:r>
            <a:r>
              <a:rPr lang="en-US" dirty="0" err="1"/>
              <a:t>tercihen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yapmalı</a:t>
            </a:r>
            <a:r>
              <a:rPr lang="tr-TR" dirty="0"/>
              <a:t>,</a:t>
            </a:r>
          </a:p>
          <a:p>
            <a:pPr lvl="0"/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bakımını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temizliğini</a:t>
            </a:r>
            <a:r>
              <a:rPr lang="en-US" dirty="0"/>
              <a:t>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maske</a:t>
            </a:r>
            <a:r>
              <a:rPr lang="en-US" dirty="0"/>
              <a:t> </a:t>
            </a:r>
            <a:r>
              <a:rPr lang="en-US" dirty="0" err="1"/>
              <a:t>kullanmalı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982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xmlns="" id="{E6C161D6-80A4-3240-9E3B-AF27CBF1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3394"/>
            <a:ext cx="11092031" cy="452207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31 </a:t>
            </a:r>
            <a:r>
              <a:rPr lang="en-US" b="1" dirty="0" err="1"/>
              <a:t>Aralık</a:t>
            </a:r>
            <a:r>
              <a:rPr lang="en-US" b="1" dirty="0"/>
              <a:t> 2019</a:t>
            </a:r>
            <a:r>
              <a:rPr lang="tr-TR" b="1" dirty="0"/>
              <a:t> </a:t>
            </a:r>
            <a:r>
              <a:rPr lang="en-US" b="1" dirty="0"/>
              <a:t>DSÖ</a:t>
            </a:r>
            <a:r>
              <a:rPr lang="tr-TR" b="1" dirty="0"/>
              <a:t>:</a:t>
            </a:r>
            <a:r>
              <a:rPr lang="en-US" b="1" dirty="0"/>
              <a:t> </a:t>
            </a:r>
            <a:endParaRPr lang="tr-TR" b="1" dirty="0"/>
          </a:p>
          <a:p>
            <a:pPr>
              <a:lnSpc>
                <a:spcPct val="120000"/>
              </a:lnSpc>
            </a:pPr>
            <a:r>
              <a:rPr lang="en-US" dirty="0" err="1"/>
              <a:t>Çin</a:t>
            </a:r>
            <a:r>
              <a:rPr lang="en-US" dirty="0"/>
              <a:t> </a:t>
            </a:r>
            <a:r>
              <a:rPr lang="en-US" dirty="0" err="1"/>
              <a:t>Ülke</a:t>
            </a:r>
            <a:r>
              <a:rPr lang="en-US" dirty="0"/>
              <a:t> </a:t>
            </a:r>
            <a:r>
              <a:rPr lang="en-US" dirty="0" err="1"/>
              <a:t>Ofisi</a:t>
            </a:r>
            <a:r>
              <a:rPr lang="en-US" dirty="0"/>
              <a:t>, </a:t>
            </a:r>
            <a:r>
              <a:rPr lang="en-US" dirty="0" err="1"/>
              <a:t>Çin'in</a:t>
            </a:r>
            <a:r>
              <a:rPr lang="en-US" dirty="0"/>
              <a:t> Hubei </a:t>
            </a:r>
            <a:r>
              <a:rPr lang="en-US" dirty="0" err="1"/>
              <a:t>eyaletinin</a:t>
            </a:r>
            <a:r>
              <a:rPr lang="en-US" dirty="0"/>
              <a:t> Wuhan </a:t>
            </a:r>
            <a:r>
              <a:rPr lang="en-US" dirty="0" err="1"/>
              <a:t>şehrinde</a:t>
            </a:r>
            <a:r>
              <a:rPr lang="en-US" dirty="0"/>
              <a:t> 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dirty="0"/>
              <a:t>E</a:t>
            </a:r>
            <a:r>
              <a:rPr lang="en-US" dirty="0" err="1"/>
              <a:t>tiyolojisi</a:t>
            </a:r>
            <a:r>
              <a:rPr lang="en-US" dirty="0"/>
              <a:t> </a:t>
            </a:r>
            <a:r>
              <a:rPr lang="en-US" dirty="0" err="1"/>
              <a:t>bilinmeyen</a:t>
            </a:r>
            <a:r>
              <a:rPr lang="en-US" dirty="0"/>
              <a:t> </a:t>
            </a:r>
            <a:r>
              <a:rPr lang="en-US" dirty="0" err="1"/>
              <a:t>pnömoni</a:t>
            </a:r>
            <a:r>
              <a:rPr lang="en-US" dirty="0"/>
              <a:t> </a:t>
            </a:r>
            <a:r>
              <a:rPr lang="en-US" dirty="0" err="1"/>
              <a:t>vakalarını</a:t>
            </a:r>
            <a:r>
              <a:rPr lang="en-US" dirty="0"/>
              <a:t> </a:t>
            </a:r>
            <a:r>
              <a:rPr lang="en-US" dirty="0" err="1"/>
              <a:t>bildi</a:t>
            </a:r>
            <a:r>
              <a:rPr lang="tr-TR" dirty="0" err="1"/>
              <a:t>rimi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dirty="0" err="1"/>
              <a:t>Wuhan</a:t>
            </a:r>
            <a:r>
              <a:rPr lang="tr-TR" dirty="0"/>
              <a:t> Güney Çin Deniz Ürünleri Şehir Pazarında (farklı hayvan türleri satan bir toptan balık ve canlı hayvan pazarı) çalışanlarda kümelenme</a:t>
            </a:r>
          </a:p>
          <a:p>
            <a:pPr marL="0" indent="0">
              <a:lnSpc>
                <a:spcPct val="120000"/>
              </a:lnSpc>
              <a:buNone/>
            </a:pPr>
            <a:endParaRPr lang="tr-TR" b="1" dirty="0"/>
          </a:p>
          <a:p>
            <a:pPr marL="0" indent="0">
              <a:lnSpc>
                <a:spcPct val="120000"/>
              </a:lnSpc>
              <a:buNone/>
            </a:pPr>
            <a:r>
              <a:rPr lang="tr-TR" b="1" dirty="0"/>
              <a:t>13</a:t>
            </a:r>
            <a:r>
              <a:rPr lang="en-US" b="1" dirty="0"/>
              <a:t> </a:t>
            </a:r>
            <a:r>
              <a:rPr lang="en-US" b="1" dirty="0" err="1"/>
              <a:t>Ocak</a:t>
            </a:r>
            <a:r>
              <a:rPr lang="en-US" b="1" dirty="0"/>
              <a:t> 2020</a:t>
            </a:r>
            <a:r>
              <a:rPr lang="tr-TR" b="1" dirty="0"/>
              <a:t>: </a:t>
            </a:r>
            <a:r>
              <a:rPr lang="tr-TR" dirty="0"/>
              <a:t>İlk </a:t>
            </a:r>
            <a:r>
              <a:rPr lang="tr-TR" dirty="0" err="1"/>
              <a:t>importe</a:t>
            </a:r>
            <a:r>
              <a:rPr lang="tr-TR" dirty="0"/>
              <a:t> vaka- Tayland </a:t>
            </a:r>
          </a:p>
          <a:p>
            <a:pPr>
              <a:lnSpc>
                <a:spcPct val="120000"/>
              </a:lnSpc>
            </a:pPr>
            <a:endParaRPr lang="tr-TR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7 </a:t>
            </a:r>
            <a:r>
              <a:rPr lang="en-US" b="1" dirty="0" err="1"/>
              <a:t>Ocak</a:t>
            </a:r>
            <a:r>
              <a:rPr lang="en-US" b="1" dirty="0"/>
              <a:t> 2020</a:t>
            </a:r>
            <a:r>
              <a:rPr lang="tr-TR" b="1" dirty="0"/>
              <a:t> E</a:t>
            </a:r>
            <a:r>
              <a:rPr lang="en-US" b="1" dirty="0" err="1"/>
              <a:t>tken</a:t>
            </a:r>
            <a:r>
              <a:rPr lang="tr-TR" b="1" dirty="0"/>
              <a:t>in Tanımlanması: </a:t>
            </a:r>
          </a:p>
          <a:p>
            <a:pPr>
              <a:lnSpc>
                <a:spcPct val="120000"/>
              </a:lnSpc>
            </a:pPr>
            <a:r>
              <a:rPr lang="tr-TR" dirty="0"/>
              <a:t>D</a:t>
            </a:r>
            <a:r>
              <a:rPr lang="en-US" dirty="0"/>
              <a:t>aha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insanlarda</a:t>
            </a:r>
            <a:r>
              <a:rPr lang="en-US" dirty="0"/>
              <a:t> </a:t>
            </a:r>
            <a:r>
              <a:rPr lang="en-US" dirty="0" err="1"/>
              <a:t>tespit</a:t>
            </a:r>
            <a:r>
              <a:rPr lang="en-US" dirty="0"/>
              <a:t> </a:t>
            </a:r>
            <a:r>
              <a:rPr lang="en-US" dirty="0" err="1"/>
              <a:t>edilmemiş</a:t>
            </a:r>
            <a:r>
              <a:rPr lang="en-US" dirty="0"/>
              <a:t> 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dirty="0"/>
              <a:t>Y</a:t>
            </a:r>
            <a:r>
              <a:rPr lang="en-US" dirty="0" err="1"/>
              <a:t>eni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coronavirus (2019-nCoV)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tanımlanmış</a:t>
            </a:r>
            <a:endParaRPr lang="tr-TR" dirty="0"/>
          </a:p>
          <a:p>
            <a:pPr>
              <a:lnSpc>
                <a:spcPct val="120000"/>
              </a:lnSpc>
            </a:pPr>
            <a:endParaRPr lang="tr-TR" dirty="0"/>
          </a:p>
          <a:p>
            <a:pPr marL="0" indent="0">
              <a:lnSpc>
                <a:spcPct val="120000"/>
              </a:lnSpc>
              <a:buNone/>
            </a:pPr>
            <a:endParaRPr lang="tr-TR" dirty="0"/>
          </a:p>
          <a:p>
            <a:pPr>
              <a:lnSpc>
                <a:spcPct val="120000"/>
              </a:lnSpc>
            </a:pPr>
            <a:endParaRPr lang="tr-TR" dirty="0"/>
          </a:p>
          <a:p>
            <a:pPr>
              <a:lnSpc>
                <a:spcPct val="120000"/>
              </a:lnSpc>
            </a:pPr>
            <a:endParaRPr lang="tr-TR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xmlns="" id="{D210DC02-7EEF-42A0-BB14-37CF5E19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5" y="1260612"/>
            <a:ext cx="10515600" cy="662782"/>
          </a:xfrm>
        </p:spPr>
        <p:txBody>
          <a:bodyPr/>
          <a:lstStyle/>
          <a:p>
            <a:r>
              <a:rPr lang="tr-TR" sz="3600" b="1" dirty="0"/>
              <a:t>Epidemiyoloji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00453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Evde</a:t>
            </a:r>
            <a:r>
              <a:rPr lang="en-US" dirty="0"/>
              <a:t> Hasta </a:t>
            </a:r>
            <a:r>
              <a:rPr lang="en-US" dirty="0" err="1"/>
              <a:t>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err="1"/>
              <a:t>içindeki</a:t>
            </a:r>
            <a:r>
              <a:rPr lang="en-US" dirty="0"/>
              <a:t> </a:t>
            </a:r>
            <a:r>
              <a:rPr lang="en-US" dirty="0" err="1"/>
              <a:t>hareketi</a:t>
            </a:r>
            <a:r>
              <a:rPr lang="en-US" dirty="0"/>
              <a:t> </a:t>
            </a:r>
            <a:r>
              <a:rPr lang="en-US" dirty="0" err="1"/>
              <a:t>sınırlandırılmalı</a:t>
            </a:r>
            <a:endParaRPr lang="tr-TR" dirty="0"/>
          </a:p>
          <a:p>
            <a:pPr lvl="0"/>
            <a:r>
              <a:rPr lang="tr-TR" dirty="0"/>
              <a:t>T</a:t>
            </a:r>
            <a:r>
              <a:rPr lang="en-US" dirty="0" err="1"/>
              <a:t>uvalet</a:t>
            </a:r>
            <a:r>
              <a:rPr lang="en-US" dirty="0"/>
              <a:t>, </a:t>
            </a:r>
            <a:r>
              <a:rPr lang="en-US" dirty="0" err="1"/>
              <a:t>banyo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ortak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alanlar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havalandırılmalı</a:t>
            </a:r>
            <a:endParaRPr lang="tr-TR" dirty="0"/>
          </a:p>
          <a:p>
            <a:pPr lvl="0"/>
            <a:r>
              <a:rPr lang="tr-TR" dirty="0"/>
              <a:t>K</a:t>
            </a:r>
            <a:r>
              <a:rPr lang="en-US" dirty="0" err="1"/>
              <a:t>lozet</a:t>
            </a:r>
            <a:r>
              <a:rPr lang="en-US" dirty="0"/>
              <a:t>, </a:t>
            </a:r>
            <a:r>
              <a:rPr lang="en-US" dirty="0" err="1"/>
              <a:t>kapı</a:t>
            </a:r>
            <a:r>
              <a:rPr lang="en-US" dirty="0"/>
              <a:t> </a:t>
            </a:r>
            <a:r>
              <a:rPr lang="en-US" dirty="0" err="1"/>
              <a:t>kolları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lavabo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yüzeyler</a:t>
            </a:r>
            <a:r>
              <a:rPr lang="en-US" dirty="0"/>
              <a:t> her </a:t>
            </a:r>
            <a:r>
              <a:rPr lang="en-US" dirty="0" err="1"/>
              <a:t>kullanımından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temizlenmeli</a:t>
            </a:r>
            <a:r>
              <a:rPr lang="en-US" dirty="0"/>
              <a:t>,</a:t>
            </a:r>
            <a:endParaRPr lang="tr-TR" dirty="0"/>
          </a:p>
          <a:p>
            <a:pPr lvl="0"/>
            <a:r>
              <a:rPr lang="tr-TR" dirty="0"/>
              <a:t>M</a:t>
            </a:r>
            <a:r>
              <a:rPr lang="en-US" dirty="0" err="1"/>
              <a:t>ümkünse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banyo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tuvalet</a:t>
            </a:r>
            <a:r>
              <a:rPr lang="en-US" dirty="0"/>
              <a:t> </a:t>
            </a:r>
            <a:r>
              <a:rPr lang="en-US" dirty="0" err="1"/>
              <a:t>kullanılmalıdır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23947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Evde</a:t>
            </a:r>
            <a:r>
              <a:rPr lang="en-US" dirty="0"/>
              <a:t> Hasta </a:t>
            </a:r>
            <a:r>
              <a:rPr lang="en-US" dirty="0" err="1"/>
              <a:t>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err="1"/>
              <a:t>Hastaya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yakınlarına</a:t>
            </a:r>
            <a:r>
              <a:rPr lang="en-US" dirty="0"/>
              <a:t> </a:t>
            </a:r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hijyeni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verilmeli</a:t>
            </a:r>
            <a:endParaRPr lang="tr-TR" dirty="0"/>
          </a:p>
          <a:p>
            <a:pPr marL="0" lvl="0" indent="0">
              <a:buNone/>
            </a:pPr>
            <a:endParaRPr lang="tr-TR" dirty="0"/>
          </a:p>
          <a:p>
            <a:r>
              <a:rPr lang="en-US" dirty="0" err="1"/>
              <a:t>Öksürme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hapşırma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mendille</a:t>
            </a:r>
            <a:r>
              <a:rPr lang="en-US" dirty="0"/>
              <a:t> (</a:t>
            </a:r>
            <a:r>
              <a:rPr lang="en-US" dirty="0" err="1"/>
              <a:t>tercihen</a:t>
            </a:r>
            <a:r>
              <a:rPr lang="en-US" dirty="0"/>
              <a:t> </a:t>
            </a:r>
            <a:r>
              <a:rPr lang="en-US" dirty="0" err="1"/>
              <a:t>kağıt</a:t>
            </a:r>
            <a:r>
              <a:rPr lang="en-US" dirty="0"/>
              <a:t> </a:t>
            </a:r>
            <a:r>
              <a:rPr lang="en-US" dirty="0" err="1"/>
              <a:t>mendille</a:t>
            </a:r>
            <a:r>
              <a:rPr lang="en-US" dirty="0"/>
              <a:t>) </a:t>
            </a:r>
            <a:r>
              <a:rPr lang="en-US" dirty="0" err="1"/>
              <a:t>ağzını</a:t>
            </a:r>
            <a:r>
              <a:rPr lang="en-US" dirty="0"/>
              <a:t> </a:t>
            </a:r>
            <a:r>
              <a:rPr lang="en-US" dirty="0" err="1"/>
              <a:t>kapatmalı</a:t>
            </a:r>
            <a:r>
              <a:rPr lang="en-US" dirty="0"/>
              <a:t>, </a:t>
            </a:r>
            <a:endParaRPr lang="tr-TR" dirty="0"/>
          </a:p>
          <a:p>
            <a:endParaRPr lang="tr-TR" dirty="0"/>
          </a:p>
          <a:p>
            <a:r>
              <a:rPr lang="tr-TR" dirty="0"/>
              <a:t>K</a:t>
            </a:r>
            <a:r>
              <a:rPr lang="en-US" dirty="0" err="1"/>
              <a:t>ullanılmış</a:t>
            </a:r>
            <a:r>
              <a:rPr lang="en-US" dirty="0"/>
              <a:t> </a:t>
            </a:r>
            <a:r>
              <a:rPr lang="en-US" dirty="0" err="1"/>
              <a:t>mendiller</a:t>
            </a:r>
            <a:r>
              <a:rPr lang="en-US" dirty="0"/>
              <a:t> </a:t>
            </a:r>
            <a:r>
              <a:rPr lang="en-US" dirty="0" err="1"/>
              <a:t>ağzı</a:t>
            </a:r>
            <a:r>
              <a:rPr lang="en-US" dirty="0"/>
              <a:t>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delik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naylon</a:t>
            </a:r>
            <a:r>
              <a:rPr lang="en-US" dirty="0"/>
              <a:t> </a:t>
            </a:r>
            <a:r>
              <a:rPr lang="en-US" dirty="0" err="1"/>
              <a:t>poşetlere</a:t>
            </a:r>
            <a:r>
              <a:rPr lang="en-US" dirty="0"/>
              <a:t> </a:t>
            </a:r>
            <a:r>
              <a:rPr lang="en-US" dirty="0" err="1"/>
              <a:t>konularak</a:t>
            </a:r>
            <a:r>
              <a:rPr lang="en-US" dirty="0"/>
              <a:t> </a:t>
            </a:r>
            <a:r>
              <a:rPr lang="en-US" dirty="0" err="1"/>
              <a:t>ağzı</a:t>
            </a:r>
            <a:r>
              <a:rPr lang="en-US" dirty="0"/>
              <a:t> </a:t>
            </a:r>
            <a:r>
              <a:rPr lang="en-US" dirty="0" err="1"/>
              <a:t>kapatılarak</a:t>
            </a:r>
            <a:r>
              <a:rPr lang="en-US" dirty="0"/>
              <a:t>,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naylon</a:t>
            </a:r>
            <a:r>
              <a:rPr lang="en-US" dirty="0"/>
              <a:t> </a:t>
            </a:r>
            <a:r>
              <a:rPr lang="en-US" dirty="0" err="1"/>
              <a:t>poşet</a:t>
            </a:r>
            <a:r>
              <a:rPr lang="en-US" dirty="0"/>
              <a:t> </a:t>
            </a:r>
            <a:r>
              <a:rPr lang="en-US" dirty="0" err="1"/>
              <a:t>içerisinde</a:t>
            </a:r>
            <a:r>
              <a:rPr lang="en-US" dirty="0"/>
              <a:t> </a:t>
            </a:r>
            <a:r>
              <a:rPr lang="en-US" dirty="0" err="1"/>
              <a:t>atılmalı</a:t>
            </a:r>
            <a:r>
              <a:rPr lang="en-US" dirty="0"/>
              <a:t>,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 </a:t>
            </a:r>
            <a:endParaRPr lang="tr-TR" dirty="0"/>
          </a:p>
          <a:p>
            <a:r>
              <a:rPr lang="tr-TR" dirty="0"/>
              <a:t>E</a:t>
            </a:r>
            <a:r>
              <a:rPr lang="en-US" dirty="0" err="1"/>
              <a:t>llerini</a:t>
            </a:r>
            <a:r>
              <a:rPr lang="en-US" dirty="0"/>
              <a:t> </a:t>
            </a:r>
            <a:r>
              <a:rPr lang="en-US" dirty="0" err="1"/>
              <a:t>sık</a:t>
            </a:r>
            <a:r>
              <a:rPr lang="tr-TR" dirty="0"/>
              <a:t> sık</a:t>
            </a:r>
            <a:r>
              <a:rPr lang="en-US" dirty="0"/>
              <a:t> </a:t>
            </a:r>
            <a:r>
              <a:rPr lang="en-US" dirty="0" err="1"/>
              <a:t>yıkamalı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73168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Evde</a:t>
            </a:r>
            <a:r>
              <a:rPr lang="en-US" dirty="0"/>
              <a:t> Hasta </a:t>
            </a:r>
            <a:r>
              <a:rPr lang="en-US" dirty="0" err="1"/>
              <a:t>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Hasta, </a:t>
            </a:r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eşyalarını</a:t>
            </a:r>
            <a:r>
              <a:rPr lang="en-US" dirty="0"/>
              <a:t> </a:t>
            </a:r>
            <a:r>
              <a:rPr lang="en-US" dirty="0" err="1"/>
              <a:t>başkaları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paylaşmamalı</a:t>
            </a:r>
            <a:r>
              <a:rPr lang="en-US" dirty="0"/>
              <a:t> </a:t>
            </a:r>
            <a:endParaRPr lang="tr-TR" dirty="0"/>
          </a:p>
          <a:p>
            <a:r>
              <a:rPr lang="tr-TR" dirty="0"/>
              <a:t>E</a:t>
            </a:r>
            <a:r>
              <a:rPr lang="en-US" dirty="0"/>
              <a:t>v </a:t>
            </a:r>
            <a:r>
              <a:rPr lang="en-US" dirty="0" err="1"/>
              <a:t>halkının</a:t>
            </a:r>
            <a:r>
              <a:rPr lang="en-US" dirty="0"/>
              <a:t> </a:t>
            </a:r>
            <a:r>
              <a:rPr lang="en-US" dirty="0" err="1"/>
              <a:t>bardak</a:t>
            </a:r>
            <a:r>
              <a:rPr lang="en-US" dirty="0"/>
              <a:t>, </a:t>
            </a:r>
            <a:r>
              <a:rPr lang="en-US" dirty="0" err="1"/>
              <a:t>tabak</a:t>
            </a:r>
            <a:r>
              <a:rPr lang="en-US" dirty="0"/>
              <a:t>, </a:t>
            </a:r>
            <a:r>
              <a:rPr lang="en-US" dirty="0" err="1"/>
              <a:t>havlu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eşyalarını</a:t>
            </a:r>
            <a:r>
              <a:rPr lang="en-US" dirty="0"/>
              <a:t> </a:t>
            </a:r>
            <a:r>
              <a:rPr lang="en-US" dirty="0" err="1"/>
              <a:t>kullanmamalı</a:t>
            </a:r>
            <a:endParaRPr lang="tr-TR" dirty="0"/>
          </a:p>
          <a:p>
            <a:r>
              <a:rPr lang="tr-TR" dirty="0"/>
              <a:t>E</a:t>
            </a:r>
            <a:r>
              <a:rPr lang="en-US" dirty="0" err="1"/>
              <a:t>ğer</a:t>
            </a:r>
            <a:r>
              <a:rPr lang="en-US" dirty="0"/>
              <a:t> </a:t>
            </a:r>
            <a:r>
              <a:rPr lang="en-US" dirty="0" err="1"/>
              <a:t>kullanması</a:t>
            </a:r>
            <a:r>
              <a:rPr lang="en-US" dirty="0"/>
              <a:t> </a:t>
            </a:r>
            <a:r>
              <a:rPr lang="en-US" dirty="0" err="1"/>
              <a:t>gerekirse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eşyaları</a:t>
            </a:r>
            <a:r>
              <a:rPr lang="en-US" dirty="0"/>
              <a:t> </a:t>
            </a:r>
            <a:r>
              <a:rPr lang="en-US" dirty="0" err="1"/>
              <a:t>iyice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sabunla</a:t>
            </a:r>
            <a:r>
              <a:rPr lang="en-US" dirty="0"/>
              <a:t> </a:t>
            </a:r>
            <a:r>
              <a:rPr lang="en-US" dirty="0" err="1"/>
              <a:t>yıkamalı</a:t>
            </a:r>
            <a:endParaRPr lang="tr-TR" dirty="0"/>
          </a:p>
          <a:p>
            <a:endParaRPr lang="tr-TR" dirty="0"/>
          </a:p>
          <a:p>
            <a:r>
              <a:rPr lang="en-US" dirty="0" err="1"/>
              <a:t>Vakanın</a:t>
            </a:r>
            <a:r>
              <a:rPr lang="en-US" dirty="0"/>
              <a:t> </a:t>
            </a:r>
            <a:r>
              <a:rPr lang="en-US" dirty="0" err="1"/>
              <a:t>kullandığı</a:t>
            </a:r>
            <a:r>
              <a:rPr lang="en-US" dirty="0"/>
              <a:t> </a:t>
            </a:r>
            <a:r>
              <a:rPr lang="en-US" dirty="0" err="1"/>
              <a:t>kıyafetler</a:t>
            </a:r>
            <a:r>
              <a:rPr lang="en-US" dirty="0"/>
              <a:t> 60-90°C’de normal </a:t>
            </a:r>
            <a:r>
              <a:rPr lang="en-US" dirty="0" err="1"/>
              <a:t>deterjan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yıkanmalı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68243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Evde</a:t>
            </a:r>
            <a:r>
              <a:rPr lang="en-US" dirty="0"/>
              <a:t> Hasta </a:t>
            </a:r>
            <a:r>
              <a:rPr lang="en-US" dirty="0" err="1"/>
              <a:t>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Hasta </a:t>
            </a:r>
            <a:r>
              <a:rPr lang="en-US" dirty="0" err="1"/>
              <a:t>odasının</a:t>
            </a:r>
            <a:r>
              <a:rPr lang="en-US" dirty="0"/>
              <a:t>, </a:t>
            </a:r>
            <a:r>
              <a:rPr lang="en-US" dirty="0" err="1"/>
              <a:t>kıyafetlerinin</a:t>
            </a:r>
            <a:r>
              <a:rPr lang="en-US" dirty="0"/>
              <a:t> vb. </a:t>
            </a:r>
            <a:r>
              <a:rPr lang="en-US" dirty="0" err="1"/>
              <a:t>temizliği</a:t>
            </a:r>
            <a:r>
              <a:rPr lang="en-US" dirty="0"/>
              <a:t> </a:t>
            </a:r>
            <a:r>
              <a:rPr lang="en-US" dirty="0" err="1"/>
              <a:t>esnasında</a:t>
            </a:r>
            <a:r>
              <a:rPr lang="en-US" dirty="0"/>
              <a:t> </a:t>
            </a:r>
            <a:r>
              <a:rPr lang="en-US" dirty="0" err="1"/>
              <a:t>eldiven</a:t>
            </a:r>
            <a:r>
              <a:rPr lang="en-US" dirty="0"/>
              <a:t> </a:t>
            </a:r>
            <a:r>
              <a:rPr lang="en-US" dirty="0" err="1"/>
              <a:t>kullanılmalı</a:t>
            </a:r>
            <a:endParaRPr lang="tr-TR" dirty="0"/>
          </a:p>
          <a:p>
            <a:pPr lvl="0"/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err="1"/>
              <a:t>sakinleri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durumlarını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etmeli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belirti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çıkması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kurumuna</a:t>
            </a:r>
            <a:r>
              <a:rPr lang="en-US" dirty="0"/>
              <a:t> </a:t>
            </a:r>
            <a:r>
              <a:rPr lang="en-US" dirty="0" err="1"/>
              <a:t>başvurmal</a:t>
            </a:r>
            <a:r>
              <a:rPr lang="tr-TR" dirty="0"/>
              <a:t>ı</a:t>
            </a:r>
          </a:p>
          <a:p>
            <a:pPr lvl="0"/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semptomları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edilmeli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kötüleşme</a:t>
            </a:r>
            <a:r>
              <a:rPr lang="en-US" dirty="0"/>
              <a:t> </a:t>
            </a:r>
            <a:r>
              <a:rPr lang="en-US" dirty="0" err="1"/>
              <a:t>olursa</a:t>
            </a:r>
            <a:r>
              <a:rPr lang="en-US" dirty="0"/>
              <a:t> </a:t>
            </a:r>
            <a:r>
              <a:rPr lang="en-US" dirty="0" err="1"/>
              <a:t>acil</a:t>
            </a:r>
            <a:r>
              <a:rPr lang="en-US" dirty="0"/>
              <a:t> 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yardım</a:t>
            </a:r>
            <a:r>
              <a:rPr lang="en-US" dirty="0"/>
              <a:t> </a:t>
            </a:r>
            <a:r>
              <a:rPr lang="en-US" dirty="0" err="1"/>
              <a:t>istenmeli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kuruluşuna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verilmeli</a:t>
            </a:r>
            <a:endParaRPr lang="tr-TR" dirty="0"/>
          </a:p>
          <a:p>
            <a:pPr lvl="0"/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nakli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nakil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tr-TR" dirty="0"/>
              <a:t>hastanın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b="1" dirty="0" err="1"/>
              <a:t>tıbbi</a:t>
            </a:r>
            <a:r>
              <a:rPr lang="en-US" b="1" dirty="0"/>
              <a:t> </a:t>
            </a:r>
            <a:r>
              <a:rPr lang="en-US" b="1" dirty="0" err="1"/>
              <a:t>maske</a:t>
            </a:r>
            <a:r>
              <a:rPr lang="en-US" b="1" dirty="0"/>
              <a:t> </a:t>
            </a:r>
            <a:r>
              <a:rPr lang="en-US" dirty="0" err="1"/>
              <a:t>takma</a:t>
            </a:r>
            <a:r>
              <a:rPr lang="tr-TR" dirty="0"/>
              <a:t>s</a:t>
            </a:r>
            <a:r>
              <a:rPr lang="en-US" dirty="0" err="1"/>
              <a:t>ı</a:t>
            </a:r>
            <a:r>
              <a:rPr lang="en-US" dirty="0"/>
              <a:t> </a:t>
            </a:r>
            <a:r>
              <a:rPr lang="en-US" dirty="0" err="1"/>
              <a:t>sağlanmalı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4265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Evde</a:t>
            </a:r>
            <a:r>
              <a:rPr lang="en-US" dirty="0"/>
              <a:t> Hasta </a:t>
            </a:r>
            <a:r>
              <a:rPr lang="en-US" dirty="0" err="1"/>
              <a:t>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yolu</a:t>
            </a:r>
            <a:r>
              <a:rPr lang="en-US" dirty="0"/>
              <a:t> </a:t>
            </a:r>
            <a:r>
              <a:rPr lang="en-US" dirty="0" err="1"/>
              <a:t>sekresyonları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vücut</a:t>
            </a:r>
            <a:r>
              <a:rPr lang="en-US" dirty="0"/>
              <a:t> </a:t>
            </a:r>
            <a:r>
              <a:rPr lang="en-US" dirty="0" err="1"/>
              <a:t>çıkartıları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kontamine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yüzeylerin</a:t>
            </a:r>
            <a:r>
              <a:rPr lang="en-US" dirty="0"/>
              <a:t> </a:t>
            </a:r>
            <a:r>
              <a:rPr lang="en-US" dirty="0" err="1"/>
              <a:t>sulandırılmış</a:t>
            </a:r>
            <a:r>
              <a:rPr lang="en-US" dirty="0"/>
              <a:t> </a:t>
            </a:r>
            <a:r>
              <a:rPr lang="en-US" dirty="0" err="1"/>
              <a:t>çamaşır</a:t>
            </a:r>
            <a:r>
              <a:rPr lang="en-US" dirty="0"/>
              <a:t> </a:t>
            </a:r>
            <a:r>
              <a:rPr lang="en-US" dirty="0" err="1"/>
              <a:t>suyuyla</a:t>
            </a:r>
            <a:r>
              <a:rPr lang="en-US" dirty="0"/>
              <a:t> (1:100 normal </a:t>
            </a:r>
            <a:r>
              <a:rPr lang="en-US" dirty="0" err="1"/>
              <a:t>sulandırmada</a:t>
            </a:r>
            <a:r>
              <a:rPr lang="en-US" dirty="0"/>
              <a:t>) (</a:t>
            </a:r>
            <a:r>
              <a:rPr lang="en-US" dirty="0" err="1"/>
              <a:t>Sodyum</a:t>
            </a:r>
            <a:r>
              <a:rPr lang="en-US" dirty="0"/>
              <a:t> </a:t>
            </a:r>
            <a:r>
              <a:rPr lang="en-US" dirty="0" err="1"/>
              <a:t>hipoklorit</a:t>
            </a:r>
            <a:r>
              <a:rPr lang="en-US" dirty="0"/>
              <a:t> </a:t>
            </a:r>
            <a:r>
              <a:rPr lang="en-US" dirty="0" err="1"/>
              <a:t>Cas</a:t>
            </a:r>
            <a:r>
              <a:rPr lang="en-US" dirty="0"/>
              <a:t> No: 7681-52-9) </a:t>
            </a:r>
            <a:r>
              <a:rPr lang="en-US" dirty="0" err="1"/>
              <a:t>temizlenir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belirgin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kirlenme</a:t>
            </a:r>
            <a:r>
              <a:rPr lang="en-US" dirty="0"/>
              <a:t> </a:t>
            </a:r>
            <a:r>
              <a:rPr lang="en-US" dirty="0" err="1"/>
              <a:t>olduğunda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(1:10 normal </a:t>
            </a:r>
            <a:r>
              <a:rPr lang="en-US" dirty="0" err="1"/>
              <a:t>sulandırmada</a:t>
            </a:r>
            <a:r>
              <a:rPr lang="en-US" dirty="0"/>
              <a:t>) </a:t>
            </a:r>
            <a:r>
              <a:rPr lang="en-US" dirty="0" err="1"/>
              <a:t>kullanıl</a:t>
            </a:r>
            <a:r>
              <a:rPr lang="tr-TR" dirty="0"/>
              <a:t>malı</a:t>
            </a:r>
            <a:r>
              <a:rPr lang="en-US" dirty="0"/>
              <a:t> </a:t>
            </a:r>
            <a:endParaRPr lang="tr-TR" dirty="0"/>
          </a:p>
          <a:p>
            <a:endParaRPr lang="tr-TR" dirty="0"/>
          </a:p>
          <a:p>
            <a:r>
              <a:rPr lang="en-US" dirty="0" err="1"/>
              <a:t>Banyo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tuvaletler</a:t>
            </a:r>
            <a:r>
              <a:rPr lang="en-US" dirty="0"/>
              <a:t> </a:t>
            </a:r>
            <a:r>
              <a:rPr lang="en-US" dirty="0" err="1"/>
              <a:t>günde</a:t>
            </a:r>
            <a:r>
              <a:rPr lang="en-US" dirty="0"/>
              <a:t> en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sulandırılmış</a:t>
            </a:r>
            <a:r>
              <a:rPr lang="en-US" dirty="0"/>
              <a:t> </a:t>
            </a:r>
            <a:r>
              <a:rPr lang="en-US" dirty="0" err="1"/>
              <a:t>çamaşır</a:t>
            </a:r>
            <a:r>
              <a:rPr lang="en-US" dirty="0"/>
              <a:t> </a:t>
            </a:r>
            <a:r>
              <a:rPr lang="en-US" dirty="0" err="1"/>
              <a:t>suyuyla</a:t>
            </a:r>
            <a:r>
              <a:rPr lang="en-US" dirty="0"/>
              <a:t> (1:100 normal </a:t>
            </a:r>
            <a:r>
              <a:rPr lang="en-US" dirty="0" err="1"/>
              <a:t>sulandırmada</a:t>
            </a:r>
            <a:r>
              <a:rPr lang="en-US" dirty="0"/>
              <a:t>) (</a:t>
            </a:r>
            <a:r>
              <a:rPr lang="en-US" dirty="0" err="1"/>
              <a:t>Sodyum</a:t>
            </a:r>
            <a:r>
              <a:rPr lang="en-US" dirty="0"/>
              <a:t> </a:t>
            </a:r>
            <a:r>
              <a:rPr lang="en-US" dirty="0" err="1"/>
              <a:t>hipoklorit</a:t>
            </a:r>
            <a:r>
              <a:rPr lang="en-US" dirty="0"/>
              <a:t> </a:t>
            </a:r>
            <a:r>
              <a:rPr lang="en-US" dirty="0" err="1"/>
              <a:t>Cas</a:t>
            </a:r>
            <a:r>
              <a:rPr lang="en-US" dirty="0"/>
              <a:t> No: 7681-52-9) </a:t>
            </a:r>
            <a:r>
              <a:rPr lang="en-US" dirty="0" err="1"/>
              <a:t>temizlen</a:t>
            </a:r>
            <a:r>
              <a:rPr lang="tr-TR" dirty="0" err="1"/>
              <a:t>meli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63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Evde</a:t>
            </a:r>
            <a:r>
              <a:rPr lang="en-US" dirty="0"/>
              <a:t> </a:t>
            </a:r>
            <a:r>
              <a:rPr lang="en-US" dirty="0" err="1"/>
              <a:t>Temaslı</a:t>
            </a:r>
            <a:r>
              <a:rPr lang="en-US" dirty="0"/>
              <a:t> </a:t>
            </a:r>
            <a:r>
              <a:rPr lang="en-US" dirty="0" err="1"/>
              <a:t>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Olası</a:t>
            </a:r>
            <a:r>
              <a:rPr lang="en-US" sz="2800" b="1" dirty="0"/>
              <a:t>/</a:t>
            </a:r>
            <a:r>
              <a:rPr lang="en-US" sz="2800" b="1" dirty="0" err="1"/>
              <a:t>Kesin</a:t>
            </a:r>
            <a:r>
              <a:rPr lang="en-US" sz="2800" b="1" dirty="0"/>
              <a:t> </a:t>
            </a:r>
            <a:r>
              <a:rPr lang="en-US" sz="2800" b="1" dirty="0" err="1"/>
              <a:t>vaka</a:t>
            </a:r>
            <a:r>
              <a:rPr lang="en-US" sz="2800" b="1" dirty="0"/>
              <a:t> </a:t>
            </a:r>
            <a:r>
              <a:rPr lang="en-US" sz="2800" b="1" dirty="0" err="1"/>
              <a:t>ile</a:t>
            </a:r>
            <a:r>
              <a:rPr lang="en-US" sz="2800" b="1" dirty="0"/>
              <a:t> </a:t>
            </a:r>
            <a:r>
              <a:rPr lang="en-US" sz="2800" b="1" dirty="0" err="1"/>
              <a:t>teması</a:t>
            </a:r>
            <a:r>
              <a:rPr lang="en-US" sz="2800" b="1" dirty="0"/>
              <a:t> (</a:t>
            </a:r>
            <a:r>
              <a:rPr lang="en-US" sz="2800" b="1" dirty="0" err="1"/>
              <a:t>yakın</a:t>
            </a:r>
            <a:r>
              <a:rPr lang="en-US" sz="2800" b="1" dirty="0"/>
              <a:t> </a:t>
            </a:r>
            <a:r>
              <a:rPr lang="en-US" sz="2800" b="1" dirty="0" err="1"/>
              <a:t>temaslı</a:t>
            </a:r>
            <a:r>
              <a:rPr lang="en-US" sz="2800" b="1" dirty="0"/>
              <a:t>/</a:t>
            </a:r>
            <a:r>
              <a:rPr lang="en-US" sz="2800" b="1" dirty="0" err="1"/>
              <a:t>uçak</a:t>
            </a:r>
            <a:r>
              <a:rPr lang="en-US" sz="2800" b="1" dirty="0"/>
              <a:t> </a:t>
            </a:r>
            <a:r>
              <a:rPr lang="en-US" sz="2800" b="1" dirty="0" err="1"/>
              <a:t>temaslısı</a:t>
            </a:r>
            <a:r>
              <a:rPr lang="en-US" sz="2800" b="1" dirty="0"/>
              <a:t>) </a:t>
            </a:r>
            <a:r>
              <a:rPr lang="en-US" sz="2800" b="1" dirty="0" err="1"/>
              <a:t>olanlar</a:t>
            </a:r>
            <a:r>
              <a:rPr lang="en-US" sz="2800" b="1" dirty="0"/>
              <a:t> 14 </a:t>
            </a:r>
            <a:r>
              <a:rPr lang="en-US" sz="2800" b="1" dirty="0" err="1"/>
              <a:t>gün</a:t>
            </a:r>
            <a:r>
              <a:rPr lang="en-US" sz="2800" b="1" dirty="0"/>
              <a:t> </a:t>
            </a:r>
            <a:r>
              <a:rPr lang="en-US" sz="2800" b="1" dirty="0" err="1"/>
              <a:t>süreyle</a:t>
            </a:r>
            <a:r>
              <a:rPr lang="en-US" sz="2800" b="1" dirty="0"/>
              <a:t> </a:t>
            </a:r>
            <a:r>
              <a:rPr lang="en-US" sz="2800" b="1" dirty="0" err="1"/>
              <a:t>izlenir</a:t>
            </a:r>
            <a:endParaRPr lang="tr-TR" sz="2800" b="1" dirty="0"/>
          </a:p>
          <a:p>
            <a:endParaRPr lang="tr-TR" sz="2800" dirty="0"/>
          </a:p>
          <a:p>
            <a:r>
              <a:rPr lang="en-US" sz="2800" b="1" dirty="0"/>
              <a:t>2019- </a:t>
            </a:r>
            <a:r>
              <a:rPr lang="en-US" sz="2800" b="1" dirty="0" err="1"/>
              <a:t>nCoV</a:t>
            </a:r>
            <a:r>
              <a:rPr lang="en-US" sz="2800" b="1" dirty="0"/>
              <a:t> </a:t>
            </a:r>
            <a:r>
              <a:rPr lang="en-US" sz="2800" b="1" dirty="0" err="1"/>
              <a:t>enfeksiyonu</a:t>
            </a:r>
            <a:r>
              <a:rPr lang="en-US" sz="2800" b="1" dirty="0"/>
              <a:t> </a:t>
            </a:r>
            <a:r>
              <a:rPr lang="en-US" sz="2800" b="1" dirty="0" err="1"/>
              <a:t>için</a:t>
            </a:r>
            <a:r>
              <a:rPr lang="en-US" sz="2800" b="1" dirty="0"/>
              <a:t> </a:t>
            </a:r>
            <a:r>
              <a:rPr lang="en-US" sz="2800" b="1" dirty="0" err="1"/>
              <a:t>doğrulama</a:t>
            </a:r>
            <a:r>
              <a:rPr lang="en-US" sz="2800" b="1" dirty="0"/>
              <a:t> </a:t>
            </a:r>
            <a:r>
              <a:rPr lang="en-US" sz="2800" b="1" dirty="0" err="1"/>
              <a:t>sürecindeki</a:t>
            </a:r>
            <a:r>
              <a:rPr lang="en-US" sz="2800" b="1" dirty="0"/>
              <a:t> </a:t>
            </a:r>
            <a:r>
              <a:rPr lang="en-US" sz="2800" b="1" dirty="0" err="1"/>
              <a:t>vakalar</a:t>
            </a:r>
            <a:r>
              <a:rPr lang="en-US" sz="2800" b="1" dirty="0"/>
              <a:t> </a:t>
            </a:r>
            <a:r>
              <a:rPr lang="en-US" sz="2800" b="1" dirty="0" err="1"/>
              <a:t>ile</a:t>
            </a:r>
            <a:r>
              <a:rPr lang="en-US" sz="2800" b="1" dirty="0"/>
              <a:t> </a:t>
            </a:r>
            <a:r>
              <a:rPr lang="en-US" sz="2800" b="1" dirty="0" err="1"/>
              <a:t>yakın</a:t>
            </a:r>
            <a:r>
              <a:rPr lang="en-US" sz="2800" b="1" dirty="0"/>
              <a:t> </a:t>
            </a:r>
            <a:r>
              <a:rPr lang="en-US" sz="2800" b="1" dirty="0" err="1"/>
              <a:t>temas</a:t>
            </a:r>
            <a:r>
              <a:rPr lang="en-US" sz="2800" b="1" dirty="0"/>
              <a:t> </a:t>
            </a:r>
            <a:r>
              <a:rPr lang="en-US" sz="2800" b="1" dirty="0" err="1"/>
              <a:t>edenler</a:t>
            </a:r>
            <a:r>
              <a:rPr lang="en-US" sz="2800" b="1" dirty="0"/>
              <a:t>, </a:t>
            </a:r>
            <a:r>
              <a:rPr lang="en-US" sz="2800" b="1" dirty="0" err="1"/>
              <a:t>sonuç</a:t>
            </a:r>
            <a:r>
              <a:rPr lang="en-US" sz="2800" b="1" dirty="0"/>
              <a:t> </a:t>
            </a:r>
            <a:r>
              <a:rPr lang="en-US" sz="2800" b="1" dirty="0" err="1"/>
              <a:t>negatif</a:t>
            </a:r>
            <a:r>
              <a:rPr lang="en-US" sz="2800" b="1" dirty="0"/>
              <a:t> </a:t>
            </a:r>
            <a:r>
              <a:rPr lang="en-US" sz="2800" b="1" dirty="0" err="1"/>
              <a:t>ise</a:t>
            </a:r>
            <a:r>
              <a:rPr lang="en-US" sz="2800" b="1" dirty="0"/>
              <a:t> </a:t>
            </a:r>
            <a:r>
              <a:rPr lang="en-US" sz="2800" b="1" dirty="0" err="1"/>
              <a:t>izlem</a:t>
            </a:r>
            <a:r>
              <a:rPr lang="en-US" sz="2800" b="1" dirty="0"/>
              <a:t> </a:t>
            </a:r>
            <a:r>
              <a:rPr lang="en-US" sz="2800" b="1" dirty="0" err="1"/>
              <a:t>sonlandırılır</a:t>
            </a:r>
            <a:r>
              <a:rPr lang="en-US" sz="2800" b="1" dirty="0"/>
              <a:t>; </a:t>
            </a:r>
            <a:r>
              <a:rPr lang="en-US" sz="2800" b="1" dirty="0" err="1"/>
              <a:t>sonuç</a:t>
            </a:r>
            <a:r>
              <a:rPr lang="en-US" sz="2800" b="1" dirty="0"/>
              <a:t> </a:t>
            </a:r>
            <a:r>
              <a:rPr lang="en-US" sz="2800" b="1" dirty="0" err="1"/>
              <a:t>pozitif</a:t>
            </a:r>
            <a:r>
              <a:rPr lang="en-US" sz="2800" b="1" dirty="0"/>
              <a:t> </a:t>
            </a:r>
            <a:r>
              <a:rPr lang="en-US" sz="2800" b="1" dirty="0" err="1"/>
              <a:t>gelirse</a:t>
            </a:r>
            <a:r>
              <a:rPr lang="en-US" sz="2800" b="1" dirty="0"/>
              <a:t> </a:t>
            </a:r>
            <a:r>
              <a:rPr lang="en-US" sz="2800" b="1" dirty="0" err="1"/>
              <a:t>izleme</a:t>
            </a:r>
            <a:r>
              <a:rPr lang="en-US" sz="2800" b="1" dirty="0"/>
              <a:t> 14. </a:t>
            </a:r>
            <a:r>
              <a:rPr lang="en-US" sz="2800" b="1" dirty="0" err="1"/>
              <a:t>güne</a:t>
            </a:r>
            <a:r>
              <a:rPr lang="en-US" sz="2800" b="1" dirty="0"/>
              <a:t> </a:t>
            </a:r>
            <a:r>
              <a:rPr lang="en-US" sz="2800" b="1" dirty="0" err="1"/>
              <a:t>kadar</a:t>
            </a:r>
            <a:r>
              <a:rPr lang="en-US" sz="2800" b="1" dirty="0"/>
              <a:t> </a:t>
            </a:r>
            <a:r>
              <a:rPr lang="en-US" sz="2800" b="1" dirty="0" err="1"/>
              <a:t>devam</a:t>
            </a:r>
            <a:r>
              <a:rPr lang="en-US" sz="2800" b="1" dirty="0"/>
              <a:t> </a:t>
            </a:r>
            <a:r>
              <a:rPr lang="en-US" sz="2800" b="1" dirty="0" err="1"/>
              <a:t>edilir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74100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Evde</a:t>
            </a:r>
            <a:r>
              <a:rPr lang="en-US" dirty="0"/>
              <a:t> </a:t>
            </a:r>
            <a:r>
              <a:rPr lang="en-US" dirty="0" err="1"/>
              <a:t>Temaslı</a:t>
            </a:r>
            <a:r>
              <a:rPr lang="en-US" dirty="0"/>
              <a:t> </a:t>
            </a:r>
            <a:r>
              <a:rPr lang="en-US" dirty="0" err="1"/>
              <a:t>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3596" y="1956254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Evde</a:t>
            </a:r>
            <a:r>
              <a:rPr lang="en-US" dirty="0"/>
              <a:t> </a:t>
            </a:r>
            <a:r>
              <a:rPr lang="en-US" dirty="0" err="1"/>
              <a:t>izlenen</a:t>
            </a:r>
            <a:r>
              <a:rPr lang="en-US" dirty="0"/>
              <a:t> </a:t>
            </a:r>
            <a:r>
              <a:rPr lang="en-US" dirty="0" err="1"/>
              <a:t>temaslılar</a:t>
            </a:r>
            <a:r>
              <a:rPr lang="en-US" dirty="0"/>
              <a:t> İl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Müdürlüğü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telefonla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edilmeli</a:t>
            </a:r>
            <a:endParaRPr lang="tr-TR" dirty="0"/>
          </a:p>
          <a:p>
            <a:pPr lvl="0"/>
            <a:r>
              <a:rPr lang="en-US" dirty="0" err="1"/>
              <a:t>Temaslı</a:t>
            </a:r>
            <a:r>
              <a:rPr lang="en-US" dirty="0"/>
              <a:t> </a:t>
            </a:r>
            <a:r>
              <a:rPr lang="en-US" dirty="0" err="1"/>
              <a:t>izlem</a:t>
            </a:r>
            <a:r>
              <a:rPr lang="en-US" dirty="0"/>
              <a:t> </a:t>
            </a:r>
            <a:r>
              <a:rPr lang="en-US" dirty="0" err="1"/>
              <a:t>süresini</a:t>
            </a:r>
            <a:r>
              <a:rPr lang="en-US" dirty="0"/>
              <a:t> </a:t>
            </a:r>
            <a:r>
              <a:rPr lang="en-US" dirty="0" err="1"/>
              <a:t>mümkünse</a:t>
            </a:r>
            <a:r>
              <a:rPr lang="en-US" dirty="0"/>
              <a:t> </a:t>
            </a:r>
            <a:r>
              <a:rPr lang="en-US" dirty="0" err="1"/>
              <a:t>evde</a:t>
            </a:r>
            <a:r>
              <a:rPr lang="en-US" dirty="0"/>
              <a:t> </a:t>
            </a:r>
            <a:r>
              <a:rPr lang="en-US" dirty="0" err="1"/>
              <a:t>geçirmesi</a:t>
            </a:r>
            <a:r>
              <a:rPr lang="en-US" dirty="0"/>
              <a:t> </a:t>
            </a:r>
            <a:r>
              <a:rPr lang="en-US" dirty="0" err="1"/>
              <a:t>uygundur</a:t>
            </a:r>
            <a:endParaRPr lang="tr-TR" dirty="0"/>
          </a:p>
          <a:p>
            <a:pPr lvl="0"/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kişi</a:t>
            </a:r>
            <a:r>
              <a:rPr lang="en-US" dirty="0"/>
              <a:t>/</a:t>
            </a:r>
            <a:r>
              <a:rPr lang="en-US" dirty="0" err="1"/>
              <a:t>kişiler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ortamı</a:t>
            </a:r>
            <a:r>
              <a:rPr lang="en-US" dirty="0"/>
              <a:t> </a:t>
            </a:r>
            <a:r>
              <a:rPr lang="en-US" dirty="0" err="1"/>
              <a:t>paylaştığı</a:t>
            </a:r>
            <a:r>
              <a:rPr lang="en-US" dirty="0"/>
              <a:t> (</a:t>
            </a:r>
            <a:r>
              <a:rPr lang="en-US" dirty="0" err="1"/>
              <a:t>ev</a:t>
            </a:r>
            <a:r>
              <a:rPr lang="en-US" dirty="0"/>
              <a:t>, </a:t>
            </a:r>
            <a:r>
              <a:rPr lang="en-US" dirty="0" err="1"/>
              <a:t>sokak</a:t>
            </a:r>
            <a:r>
              <a:rPr lang="en-US" dirty="0"/>
              <a:t>, </a:t>
            </a:r>
            <a:r>
              <a:rPr lang="en-US" dirty="0" err="1"/>
              <a:t>hastane</a:t>
            </a:r>
            <a:r>
              <a:rPr lang="en-US" dirty="0"/>
              <a:t> vb.) 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maske</a:t>
            </a:r>
            <a:r>
              <a:rPr lang="en-US" dirty="0"/>
              <a:t> </a:t>
            </a:r>
            <a:r>
              <a:rPr lang="en-US" dirty="0" err="1"/>
              <a:t>takmalı</a:t>
            </a:r>
            <a:endParaRPr lang="tr-TR" dirty="0"/>
          </a:p>
          <a:p>
            <a:pPr lvl="0"/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err="1"/>
              <a:t>halkına</a:t>
            </a:r>
            <a:r>
              <a:rPr lang="en-US" dirty="0"/>
              <a:t> </a:t>
            </a:r>
            <a:r>
              <a:rPr lang="en-US" dirty="0" err="1"/>
              <a:t>bulaş</a:t>
            </a:r>
            <a:r>
              <a:rPr lang="en-US" dirty="0"/>
              <a:t> </a:t>
            </a:r>
            <a:r>
              <a:rPr lang="en-US" dirty="0" err="1"/>
              <a:t>riskini</a:t>
            </a:r>
            <a:r>
              <a:rPr lang="en-US" dirty="0"/>
              <a:t> </a:t>
            </a:r>
            <a:r>
              <a:rPr lang="en-US" dirty="0" err="1"/>
              <a:t>önlemek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evde</a:t>
            </a:r>
            <a:r>
              <a:rPr lang="en-US" dirty="0"/>
              <a:t> </a:t>
            </a:r>
            <a:r>
              <a:rPr lang="en-US" dirty="0" err="1"/>
              <a:t>takipli</a:t>
            </a:r>
            <a:r>
              <a:rPr lang="en-US" dirty="0"/>
              <a:t> </a:t>
            </a:r>
            <a:r>
              <a:rPr lang="en-US" dirty="0" err="1"/>
              <a:t>hastalar</a:t>
            </a:r>
            <a:r>
              <a:rPr lang="en-US" dirty="0"/>
              <a:t> </a:t>
            </a:r>
            <a:r>
              <a:rPr lang="en-US" dirty="0" err="1"/>
              <a:t>mümkünse</a:t>
            </a:r>
            <a:r>
              <a:rPr lang="en-US" dirty="0"/>
              <a:t> </a:t>
            </a:r>
            <a:r>
              <a:rPr lang="en-US" dirty="0" err="1"/>
              <a:t>evindeki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kişilerden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odada</a:t>
            </a:r>
            <a:r>
              <a:rPr lang="en-US" dirty="0"/>
              <a:t>,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havalanan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odada</a:t>
            </a:r>
            <a:r>
              <a:rPr lang="en-US" dirty="0"/>
              <a:t> </a:t>
            </a:r>
            <a:r>
              <a:rPr lang="en-US" dirty="0" err="1"/>
              <a:t>oturmalı</a:t>
            </a:r>
            <a:r>
              <a:rPr lang="en-US" dirty="0"/>
              <a:t>,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kişilerden</a:t>
            </a:r>
            <a:r>
              <a:rPr lang="en-US" dirty="0"/>
              <a:t> en </a:t>
            </a:r>
            <a:r>
              <a:rPr lang="en-US" dirty="0" err="1"/>
              <a:t>az</a:t>
            </a:r>
            <a:r>
              <a:rPr lang="en-US" dirty="0"/>
              <a:t> 1 </a:t>
            </a:r>
            <a:r>
              <a:rPr lang="en-US" dirty="0" err="1"/>
              <a:t>metre</a:t>
            </a:r>
            <a:r>
              <a:rPr lang="en-US" dirty="0"/>
              <a:t> </a:t>
            </a:r>
            <a:r>
              <a:rPr lang="en-US" dirty="0" err="1"/>
              <a:t>uzakta</a:t>
            </a:r>
            <a:r>
              <a:rPr lang="en-US" dirty="0"/>
              <a:t> </a:t>
            </a:r>
            <a:r>
              <a:rPr lang="en-US" dirty="0" err="1"/>
              <a:t>olmalı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tıbbi</a:t>
            </a:r>
            <a:r>
              <a:rPr lang="en-US" dirty="0"/>
              <a:t> </a:t>
            </a:r>
            <a:r>
              <a:rPr lang="en-US" dirty="0" err="1"/>
              <a:t>maske</a:t>
            </a:r>
            <a:r>
              <a:rPr lang="en-US" dirty="0"/>
              <a:t> </a:t>
            </a:r>
            <a:r>
              <a:rPr lang="en-US" dirty="0" err="1"/>
              <a:t>takmalı</a:t>
            </a:r>
            <a:r>
              <a:rPr lang="en-US" dirty="0"/>
              <a:t>, </a:t>
            </a:r>
            <a:r>
              <a:rPr lang="en-US" dirty="0" err="1"/>
              <a:t>maskenin</a:t>
            </a:r>
            <a:r>
              <a:rPr lang="en-US" dirty="0"/>
              <a:t> </a:t>
            </a:r>
            <a:r>
              <a:rPr lang="en-US" dirty="0" err="1"/>
              <a:t>nemlenmesi</a:t>
            </a:r>
            <a:r>
              <a:rPr lang="en-US" dirty="0"/>
              <a:t> </a:t>
            </a:r>
            <a:r>
              <a:rPr lang="en-US" dirty="0" err="1"/>
              <a:t>halinde</a:t>
            </a:r>
            <a:r>
              <a:rPr lang="en-US" dirty="0"/>
              <a:t> </a:t>
            </a:r>
            <a:r>
              <a:rPr lang="en-US" dirty="0" err="1"/>
              <a:t>yenisi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değiştirmeli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73422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Evde</a:t>
            </a:r>
            <a:r>
              <a:rPr lang="en-US" dirty="0"/>
              <a:t> </a:t>
            </a:r>
            <a:r>
              <a:rPr lang="en-US" dirty="0" err="1"/>
              <a:t>Temaslı</a:t>
            </a:r>
            <a:r>
              <a:rPr lang="en-US" dirty="0"/>
              <a:t> </a:t>
            </a:r>
            <a:r>
              <a:rPr lang="en-US" dirty="0" err="1"/>
              <a:t>İzlemi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Eve </a:t>
            </a:r>
            <a:r>
              <a:rPr lang="en-US" dirty="0" err="1"/>
              <a:t>ziyaretçi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edilmemeli</a:t>
            </a:r>
            <a:endParaRPr lang="tr-TR" dirty="0"/>
          </a:p>
          <a:p>
            <a:pPr lvl="0"/>
            <a:r>
              <a:rPr lang="en-US" dirty="0" err="1"/>
              <a:t>Temaslının</a:t>
            </a:r>
            <a:r>
              <a:rPr lang="en-US" dirty="0"/>
              <a:t> </a:t>
            </a:r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err="1"/>
              <a:t>içindeki</a:t>
            </a:r>
            <a:r>
              <a:rPr lang="en-US" dirty="0"/>
              <a:t> </a:t>
            </a:r>
            <a:r>
              <a:rPr lang="en-US" dirty="0" err="1"/>
              <a:t>hareketi</a:t>
            </a:r>
            <a:r>
              <a:rPr lang="en-US" dirty="0"/>
              <a:t> </a:t>
            </a:r>
            <a:r>
              <a:rPr lang="en-US" dirty="0" err="1"/>
              <a:t>sınırlandırılmalı</a:t>
            </a:r>
            <a:r>
              <a:rPr lang="en-US" dirty="0"/>
              <a:t>; </a:t>
            </a:r>
            <a:r>
              <a:rPr lang="en-US" dirty="0" err="1"/>
              <a:t>tuvalet</a:t>
            </a:r>
            <a:r>
              <a:rPr lang="en-US" dirty="0"/>
              <a:t>, </a:t>
            </a:r>
            <a:r>
              <a:rPr lang="en-US" dirty="0" err="1"/>
              <a:t>banyo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ortak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alanlar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havalandırılmalı</a:t>
            </a:r>
            <a:endParaRPr lang="tr-TR" dirty="0"/>
          </a:p>
          <a:p>
            <a:pPr lvl="0"/>
            <a:r>
              <a:rPr lang="en-US" dirty="0" err="1"/>
              <a:t>Temaslı</a:t>
            </a:r>
            <a:r>
              <a:rPr lang="en-US" dirty="0"/>
              <a:t>, </a:t>
            </a:r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eşyalarını</a:t>
            </a:r>
            <a:r>
              <a:rPr lang="en-US" dirty="0"/>
              <a:t> </a:t>
            </a:r>
            <a:r>
              <a:rPr lang="en-US" dirty="0" err="1"/>
              <a:t>başkaları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paylaşmamalı</a:t>
            </a:r>
            <a:r>
              <a:rPr lang="en-US" dirty="0"/>
              <a:t>, </a:t>
            </a:r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err="1"/>
              <a:t>halkının</a:t>
            </a:r>
            <a:r>
              <a:rPr lang="en-US" dirty="0"/>
              <a:t> </a:t>
            </a:r>
            <a:r>
              <a:rPr lang="en-US" dirty="0" err="1"/>
              <a:t>bardak</a:t>
            </a:r>
            <a:r>
              <a:rPr lang="en-US" dirty="0"/>
              <a:t>, </a:t>
            </a:r>
            <a:r>
              <a:rPr lang="en-US" dirty="0" err="1"/>
              <a:t>tabak</a:t>
            </a:r>
            <a:r>
              <a:rPr lang="en-US" dirty="0"/>
              <a:t>, </a:t>
            </a:r>
            <a:r>
              <a:rPr lang="en-US" dirty="0" err="1"/>
              <a:t>havlu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eşyalarını</a:t>
            </a:r>
            <a:r>
              <a:rPr lang="en-US" dirty="0"/>
              <a:t> </a:t>
            </a:r>
            <a:r>
              <a:rPr lang="en-US" dirty="0" err="1"/>
              <a:t>kullanmamalı</a:t>
            </a:r>
            <a:r>
              <a:rPr lang="en-US" dirty="0"/>
              <a:t>; </a:t>
            </a:r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kullanması</a:t>
            </a:r>
            <a:r>
              <a:rPr lang="en-US" dirty="0"/>
              <a:t> </a:t>
            </a:r>
            <a:r>
              <a:rPr lang="en-US" dirty="0" err="1"/>
              <a:t>gerekirse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eşyaları</a:t>
            </a:r>
            <a:r>
              <a:rPr lang="en-US" dirty="0"/>
              <a:t> </a:t>
            </a:r>
            <a:r>
              <a:rPr lang="en-US" dirty="0" err="1"/>
              <a:t>iyice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sabunla</a:t>
            </a:r>
            <a:r>
              <a:rPr lang="en-US" dirty="0"/>
              <a:t> </a:t>
            </a:r>
            <a:r>
              <a:rPr lang="en-US" dirty="0" err="1"/>
              <a:t>yıkamalı</a:t>
            </a:r>
            <a:endParaRPr lang="tr-TR" dirty="0"/>
          </a:p>
          <a:p>
            <a:pPr lvl="0"/>
            <a:r>
              <a:rPr lang="tr-TR" dirty="0"/>
              <a:t>K</a:t>
            </a:r>
            <a:r>
              <a:rPr lang="en-US" dirty="0" err="1"/>
              <a:t>ullandığı</a:t>
            </a:r>
            <a:r>
              <a:rPr lang="en-US" dirty="0"/>
              <a:t> </a:t>
            </a:r>
            <a:r>
              <a:rPr lang="en-US" dirty="0" err="1"/>
              <a:t>kıyafetler</a:t>
            </a:r>
            <a:r>
              <a:rPr lang="en-US" dirty="0"/>
              <a:t> 60-90°C’de normal </a:t>
            </a:r>
            <a:r>
              <a:rPr lang="en-US" dirty="0" err="1"/>
              <a:t>deterjan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yıkanmalı</a:t>
            </a:r>
            <a:endParaRPr lang="tr-TR" dirty="0"/>
          </a:p>
          <a:p>
            <a:pPr lvl="0"/>
            <a:r>
              <a:rPr lang="en-US" dirty="0" err="1"/>
              <a:t>Banyo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tuvaletler</a:t>
            </a:r>
            <a:r>
              <a:rPr lang="en-US" dirty="0"/>
              <a:t> </a:t>
            </a:r>
            <a:r>
              <a:rPr lang="en-US" dirty="0" err="1"/>
              <a:t>günde</a:t>
            </a:r>
            <a:r>
              <a:rPr lang="en-US" dirty="0"/>
              <a:t> en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sulandırılmış</a:t>
            </a:r>
            <a:r>
              <a:rPr lang="en-US" dirty="0"/>
              <a:t> </a:t>
            </a:r>
            <a:r>
              <a:rPr lang="en-US" dirty="0" err="1"/>
              <a:t>çamaşır</a:t>
            </a:r>
            <a:r>
              <a:rPr lang="en-US" dirty="0"/>
              <a:t> </a:t>
            </a:r>
            <a:r>
              <a:rPr lang="en-US" dirty="0" err="1"/>
              <a:t>suyuyla</a:t>
            </a:r>
            <a:r>
              <a:rPr lang="en-US" dirty="0"/>
              <a:t> (1:100 normal </a:t>
            </a:r>
            <a:r>
              <a:rPr lang="en-US" dirty="0" err="1"/>
              <a:t>sulandırmada</a:t>
            </a:r>
            <a:r>
              <a:rPr lang="en-US" dirty="0"/>
              <a:t>) (</a:t>
            </a:r>
            <a:r>
              <a:rPr lang="en-US" dirty="0" err="1"/>
              <a:t>Sodyum</a:t>
            </a:r>
            <a:r>
              <a:rPr lang="en-US" dirty="0"/>
              <a:t> </a:t>
            </a:r>
            <a:r>
              <a:rPr lang="en-US" dirty="0" err="1"/>
              <a:t>hipoklorit</a:t>
            </a:r>
            <a:r>
              <a:rPr lang="en-US" dirty="0"/>
              <a:t> </a:t>
            </a:r>
            <a:r>
              <a:rPr lang="en-US" dirty="0" err="1"/>
              <a:t>Cas</a:t>
            </a:r>
            <a:r>
              <a:rPr lang="en-US" dirty="0"/>
              <a:t> No: 7681-52-9) </a:t>
            </a:r>
            <a:r>
              <a:rPr lang="en-US" dirty="0" err="1"/>
              <a:t>temizlen</a:t>
            </a:r>
            <a:r>
              <a:rPr lang="tr-TR" dirty="0" err="1"/>
              <a:t>meli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34210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Hasta </a:t>
            </a:r>
            <a:r>
              <a:rPr lang="en-US" dirty="0" err="1"/>
              <a:t>bak</a:t>
            </a:r>
            <a:r>
              <a:rPr lang="tr-TR" dirty="0" err="1"/>
              <a:t>ımı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4465"/>
          </a:xfrm>
        </p:spPr>
        <p:txBody>
          <a:bodyPr>
            <a:normAutofit/>
          </a:bodyPr>
          <a:lstStyle/>
          <a:p>
            <a:r>
              <a:rPr lang="en-US" dirty="0"/>
              <a:t>2019 </a:t>
            </a:r>
            <a:r>
              <a:rPr lang="en-US" dirty="0" err="1"/>
              <a:t>nCoV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antiviral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tr-TR" dirty="0"/>
              <a:t>YOKTUR.</a:t>
            </a:r>
          </a:p>
          <a:p>
            <a:r>
              <a:rPr lang="tr-TR" dirty="0"/>
              <a:t>P</a:t>
            </a:r>
            <a:r>
              <a:rPr lang="en-US" dirty="0" err="1"/>
              <a:t>atogenezinin</a:t>
            </a:r>
            <a:r>
              <a:rPr lang="en-US" dirty="0"/>
              <a:t> tam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bilinmemesi</a:t>
            </a:r>
            <a:r>
              <a:rPr lang="en-US" dirty="0"/>
              <a:t> </a:t>
            </a:r>
            <a:r>
              <a:rPr lang="en-US" dirty="0" err="1"/>
              <a:t>nedeni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uygulanan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destekleyici</a:t>
            </a:r>
            <a:r>
              <a:rPr lang="en-US" dirty="0"/>
              <a:t>, </a:t>
            </a:r>
            <a:r>
              <a:rPr lang="en-US" dirty="0" err="1"/>
              <a:t>ikincil</a:t>
            </a:r>
            <a:r>
              <a:rPr lang="en-US" dirty="0"/>
              <a:t> </a:t>
            </a:r>
            <a:r>
              <a:rPr lang="en-US" dirty="0" err="1"/>
              <a:t>enfeksiyonları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komplikasyonları</a:t>
            </a:r>
            <a:r>
              <a:rPr lang="en-US" dirty="0"/>
              <a:t> </a:t>
            </a:r>
            <a:r>
              <a:rPr lang="en-US" dirty="0" err="1"/>
              <a:t>önlemeye</a:t>
            </a:r>
            <a:r>
              <a:rPr lang="en-US" dirty="0"/>
              <a:t> </a:t>
            </a:r>
            <a:r>
              <a:rPr lang="en-US" dirty="0" err="1"/>
              <a:t>yöneliktir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Tedavide</a:t>
            </a:r>
            <a:r>
              <a:rPr lang="en-US" dirty="0"/>
              <a:t>;</a:t>
            </a:r>
            <a:endParaRPr lang="tr-TR" dirty="0"/>
          </a:p>
          <a:p>
            <a:pPr lvl="1"/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sıkıntısı</a:t>
            </a:r>
            <a:r>
              <a:rPr lang="en-US" dirty="0"/>
              <a:t>, </a:t>
            </a:r>
            <a:r>
              <a:rPr lang="en-US" dirty="0" err="1"/>
              <a:t>hipoksemi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şok</a:t>
            </a:r>
            <a:r>
              <a:rPr lang="en-US" dirty="0"/>
              <a:t> </a:t>
            </a:r>
            <a:r>
              <a:rPr lang="en-US" dirty="0" err="1"/>
              <a:t>hastalarına</a:t>
            </a:r>
            <a:r>
              <a:rPr lang="en-US" dirty="0"/>
              <a:t> 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oksijen</a:t>
            </a:r>
            <a:r>
              <a:rPr lang="en-US" dirty="0"/>
              <a:t>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önerilmektedir</a:t>
            </a:r>
            <a:r>
              <a:rPr lang="en-US" dirty="0"/>
              <a:t>.</a:t>
            </a:r>
            <a:endParaRPr lang="tr-TR" dirty="0"/>
          </a:p>
          <a:p>
            <a:pPr lvl="1"/>
            <a:r>
              <a:rPr lang="en-US" dirty="0" err="1"/>
              <a:t>Şok</a:t>
            </a:r>
            <a:r>
              <a:rPr lang="en-US" dirty="0"/>
              <a:t> </a:t>
            </a:r>
            <a:r>
              <a:rPr lang="en-US" dirty="0" err="1"/>
              <a:t>bulgusu</a:t>
            </a:r>
            <a:r>
              <a:rPr lang="en-US" dirty="0"/>
              <a:t> </a:t>
            </a:r>
            <a:r>
              <a:rPr lang="en-US" dirty="0" err="1"/>
              <a:t>olmadığında</a:t>
            </a:r>
            <a:r>
              <a:rPr lang="en-US" dirty="0"/>
              <a:t> </a:t>
            </a:r>
            <a:r>
              <a:rPr lang="en-US" dirty="0" err="1"/>
              <a:t>hastalarında</a:t>
            </a:r>
            <a:r>
              <a:rPr lang="en-US" dirty="0"/>
              <a:t> </a:t>
            </a:r>
            <a:r>
              <a:rPr lang="en-US" dirty="0" err="1"/>
              <a:t>konservatif</a:t>
            </a:r>
            <a:r>
              <a:rPr lang="en-US" dirty="0"/>
              <a:t> </a:t>
            </a:r>
            <a:r>
              <a:rPr lang="en-US" dirty="0" err="1"/>
              <a:t>sıvı</a:t>
            </a:r>
            <a:r>
              <a:rPr lang="en-US" dirty="0"/>
              <a:t>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önerilmektedir</a:t>
            </a:r>
            <a:r>
              <a:rPr lang="en-US" dirty="0"/>
              <a:t>.</a:t>
            </a:r>
            <a:endParaRPr lang="tr-TR" dirty="0"/>
          </a:p>
          <a:p>
            <a:pPr lvl="1"/>
            <a:r>
              <a:rPr lang="en-US" dirty="0" err="1"/>
              <a:t>SARI'ye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olabilecek</a:t>
            </a:r>
            <a:r>
              <a:rPr lang="en-US" dirty="0"/>
              <a:t> </a:t>
            </a:r>
            <a:r>
              <a:rPr lang="en-US" dirty="0" err="1"/>
              <a:t>olası</a:t>
            </a:r>
            <a:r>
              <a:rPr lang="en-US" dirty="0"/>
              <a:t> </a:t>
            </a:r>
            <a:r>
              <a:rPr lang="en-US" dirty="0" err="1"/>
              <a:t>patojenlere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ampirik</a:t>
            </a:r>
            <a:r>
              <a:rPr lang="en-US" dirty="0"/>
              <a:t> </a:t>
            </a:r>
            <a:r>
              <a:rPr lang="en-US" dirty="0" err="1"/>
              <a:t>antimikrobiyaller</a:t>
            </a:r>
            <a:r>
              <a:rPr lang="en-US" dirty="0"/>
              <a:t> (</a:t>
            </a:r>
            <a:r>
              <a:rPr lang="en-US" dirty="0" err="1"/>
              <a:t>antibiyotikler</a:t>
            </a:r>
            <a:r>
              <a:rPr lang="en-US" dirty="0"/>
              <a:t>, influenza </a:t>
            </a:r>
            <a:r>
              <a:rPr lang="en-US" dirty="0" err="1"/>
              <a:t>nöraminidaz</a:t>
            </a:r>
            <a:r>
              <a:rPr lang="en-US" dirty="0"/>
              <a:t> </a:t>
            </a:r>
            <a:r>
              <a:rPr lang="en-US" dirty="0" err="1"/>
              <a:t>inhibitörleri</a:t>
            </a:r>
            <a:r>
              <a:rPr lang="en-US" dirty="0"/>
              <a:t>, </a:t>
            </a:r>
            <a:r>
              <a:rPr lang="en-US" dirty="0" err="1"/>
              <a:t>antifungaller</a:t>
            </a:r>
            <a:r>
              <a:rPr lang="en-US" dirty="0"/>
              <a:t>) </a:t>
            </a:r>
            <a:r>
              <a:rPr lang="en-US" dirty="0" err="1"/>
              <a:t>önerilmektedir</a:t>
            </a:r>
            <a:r>
              <a:rPr lang="en-US" dirty="0"/>
              <a:t>. </a:t>
            </a:r>
            <a:r>
              <a:rPr lang="en-US" dirty="0" err="1"/>
              <a:t>Sepsisli</a:t>
            </a:r>
            <a:r>
              <a:rPr lang="en-US" dirty="0"/>
              <a:t> </a:t>
            </a:r>
            <a:r>
              <a:rPr lang="en-US" dirty="0" err="1"/>
              <a:t>hastalara</a:t>
            </a:r>
            <a:r>
              <a:rPr lang="en-US" dirty="0"/>
              <a:t> hasta </a:t>
            </a:r>
            <a:r>
              <a:rPr lang="en-US" dirty="0" err="1"/>
              <a:t>değerlendirmesinden</a:t>
            </a:r>
            <a:r>
              <a:rPr lang="en-US" dirty="0"/>
              <a:t> </a:t>
            </a:r>
            <a:r>
              <a:rPr lang="en-US" dirty="0" err="1"/>
              <a:t>sonraki</a:t>
            </a:r>
            <a:r>
              <a:rPr lang="en-US" dirty="0"/>
              <a:t> ilk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antimikrobiyallerin</a:t>
            </a:r>
            <a:r>
              <a:rPr lang="en-US" dirty="0"/>
              <a:t> </a:t>
            </a:r>
            <a:r>
              <a:rPr lang="en-US" dirty="0" err="1"/>
              <a:t>verilmesi</a:t>
            </a:r>
            <a:r>
              <a:rPr lang="en-US" dirty="0"/>
              <a:t> </a:t>
            </a:r>
            <a:r>
              <a:rPr lang="en-US" dirty="0" err="1"/>
              <a:t>sağlanmalıdır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2145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endike</a:t>
            </a:r>
            <a:r>
              <a:rPr lang="en-US" dirty="0"/>
              <a:t> </a:t>
            </a:r>
            <a:r>
              <a:rPr lang="en-US" dirty="0" err="1"/>
              <a:t>olmadığı</a:t>
            </a:r>
            <a:r>
              <a:rPr lang="en-US" dirty="0"/>
              <a:t> </a:t>
            </a:r>
            <a:r>
              <a:rPr lang="en-US" dirty="0" err="1"/>
              <a:t>sürece</a:t>
            </a:r>
            <a:r>
              <a:rPr lang="en-US" dirty="0"/>
              <a:t> viral </a:t>
            </a:r>
            <a:r>
              <a:rPr lang="en-US" dirty="0" err="1"/>
              <a:t>pnömoninin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ARDS'nin</a:t>
            </a:r>
            <a:r>
              <a:rPr lang="en-US" dirty="0"/>
              <a:t>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kortikosteroid</a:t>
            </a:r>
            <a:r>
              <a:rPr lang="en-US" dirty="0"/>
              <a:t> </a:t>
            </a:r>
            <a:r>
              <a:rPr lang="en-US" dirty="0" err="1"/>
              <a:t>verilmemelidir</a:t>
            </a:r>
            <a:r>
              <a:rPr lang="en-US" dirty="0"/>
              <a:t>. </a:t>
            </a:r>
            <a:endParaRPr lang="tr-TR" dirty="0"/>
          </a:p>
          <a:p>
            <a:pPr lvl="1"/>
            <a:r>
              <a:rPr lang="tr-TR" dirty="0"/>
              <a:t>G</a:t>
            </a:r>
            <a:r>
              <a:rPr lang="en-US" dirty="0" err="1"/>
              <a:t>özlemsel</a:t>
            </a:r>
            <a:r>
              <a:rPr lang="en-US" dirty="0"/>
              <a:t> </a:t>
            </a:r>
            <a:r>
              <a:rPr lang="en-US" dirty="0" err="1"/>
              <a:t>çalışmalar</a:t>
            </a:r>
            <a:r>
              <a:rPr lang="tr-TR" dirty="0"/>
              <a:t>da</a:t>
            </a:r>
            <a:r>
              <a:rPr lang="en-US" dirty="0"/>
              <a:t> SARS </a:t>
            </a:r>
            <a:r>
              <a:rPr lang="en-US" dirty="0" err="1"/>
              <a:t>hastalarında</a:t>
            </a:r>
            <a:r>
              <a:rPr lang="en-US" dirty="0"/>
              <a:t> </a:t>
            </a:r>
            <a:r>
              <a:rPr lang="en-US" dirty="0" err="1"/>
              <a:t>uygulanan</a:t>
            </a:r>
            <a:r>
              <a:rPr lang="en-US" dirty="0"/>
              <a:t> </a:t>
            </a:r>
            <a:r>
              <a:rPr lang="en-US" dirty="0" err="1"/>
              <a:t>kortikosteroidlerin</a:t>
            </a:r>
            <a:r>
              <a:rPr lang="en-US" dirty="0"/>
              <a:t> </a:t>
            </a:r>
            <a:r>
              <a:rPr lang="en-US" dirty="0" err="1"/>
              <a:t>sağkalım</a:t>
            </a:r>
            <a:r>
              <a:rPr lang="en-US" dirty="0"/>
              <a:t> </a:t>
            </a:r>
            <a:r>
              <a:rPr lang="en-US" dirty="0" err="1"/>
              <a:t>yararı</a:t>
            </a:r>
            <a:r>
              <a:rPr lang="en-US" dirty="0"/>
              <a:t> </a:t>
            </a:r>
            <a:r>
              <a:rPr lang="en-US" dirty="0" err="1"/>
              <a:t>sağlamadığı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en-US" dirty="0" err="1"/>
              <a:t>olası</a:t>
            </a:r>
            <a:r>
              <a:rPr lang="en-US" dirty="0"/>
              <a:t> </a:t>
            </a:r>
            <a:r>
              <a:rPr lang="en-US" dirty="0" err="1"/>
              <a:t>zararları</a:t>
            </a:r>
            <a:r>
              <a:rPr lang="en-US" dirty="0"/>
              <a:t> </a:t>
            </a:r>
            <a:r>
              <a:rPr lang="en-US" dirty="0" err="1"/>
              <a:t>olabileceği</a:t>
            </a:r>
            <a:r>
              <a:rPr lang="en-US" dirty="0"/>
              <a:t> (</a:t>
            </a:r>
            <a:r>
              <a:rPr lang="en-US" dirty="0" err="1"/>
              <a:t>avasküler</a:t>
            </a:r>
            <a:r>
              <a:rPr lang="en-US" dirty="0"/>
              <a:t> </a:t>
            </a:r>
            <a:r>
              <a:rPr lang="en-US" dirty="0" err="1"/>
              <a:t>nekroz</a:t>
            </a:r>
            <a:r>
              <a:rPr lang="en-US" dirty="0"/>
              <a:t>, </a:t>
            </a:r>
            <a:r>
              <a:rPr lang="en-US" dirty="0" err="1"/>
              <a:t>psikoz</a:t>
            </a:r>
            <a:r>
              <a:rPr lang="en-US" dirty="0"/>
              <a:t>, </a:t>
            </a:r>
            <a:r>
              <a:rPr lang="en-US" dirty="0" err="1"/>
              <a:t>diyabet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gecikmiş</a:t>
            </a:r>
            <a:r>
              <a:rPr lang="en-US" dirty="0"/>
              <a:t> viral </a:t>
            </a:r>
            <a:r>
              <a:rPr lang="en-US" dirty="0" err="1"/>
              <a:t>klirens</a:t>
            </a:r>
            <a:r>
              <a:rPr lang="en-US" dirty="0"/>
              <a:t>) </a:t>
            </a:r>
            <a:r>
              <a:rPr lang="en-US" dirty="0" err="1"/>
              <a:t>rapor</a:t>
            </a:r>
            <a:r>
              <a:rPr lang="en-US" dirty="0"/>
              <a:t> </a:t>
            </a:r>
            <a:r>
              <a:rPr lang="en-US" dirty="0" err="1"/>
              <a:t>edilmiştir</a:t>
            </a:r>
            <a:r>
              <a:rPr lang="en-US" dirty="0"/>
              <a:t>. </a:t>
            </a:r>
            <a:endParaRPr lang="tr-TR" dirty="0"/>
          </a:p>
          <a:p>
            <a:pPr lvl="0"/>
            <a:r>
              <a:rPr lang="en-US" dirty="0"/>
              <a:t>SARI </a:t>
            </a:r>
            <a:r>
              <a:rPr lang="en-US" dirty="0" err="1"/>
              <a:t>hastaları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ilerleyen</a:t>
            </a:r>
            <a:r>
              <a:rPr lang="en-US" dirty="0"/>
              <a:t> </a:t>
            </a:r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yetmezliği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sepsis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yakından</a:t>
            </a:r>
            <a:r>
              <a:rPr lang="en-US" dirty="0"/>
              <a:t> </a:t>
            </a:r>
            <a:r>
              <a:rPr lang="en-US" dirty="0" err="1"/>
              <a:t>izlenmeli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durumlarda</a:t>
            </a:r>
            <a:r>
              <a:rPr lang="en-US" dirty="0"/>
              <a:t> </a:t>
            </a:r>
            <a:r>
              <a:rPr lang="en-US" dirty="0" err="1"/>
              <a:t>destekleyici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uygulanmalıdır</a:t>
            </a:r>
            <a:r>
              <a:rPr lang="en-US" dirty="0"/>
              <a:t>.  </a:t>
            </a:r>
            <a:endParaRPr lang="tr-TR" dirty="0"/>
          </a:p>
          <a:p>
            <a:pPr lvl="0"/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hastaların</a:t>
            </a:r>
            <a:r>
              <a:rPr lang="en-US" dirty="0"/>
              <a:t> </a:t>
            </a:r>
            <a:r>
              <a:rPr lang="en-US" dirty="0" err="1"/>
              <a:t>yönetiminde</a:t>
            </a:r>
            <a:r>
              <a:rPr lang="en-US" dirty="0"/>
              <a:t> </a:t>
            </a:r>
            <a:r>
              <a:rPr lang="en-US" dirty="0" err="1"/>
              <a:t>eşlik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hastalıklar</a:t>
            </a:r>
            <a:r>
              <a:rPr lang="en-US" dirty="0"/>
              <a:t> </a:t>
            </a:r>
            <a:r>
              <a:rPr lang="en-US" dirty="0" err="1"/>
              <a:t>yönünden</a:t>
            </a:r>
            <a:r>
              <a:rPr lang="en-US" dirty="0"/>
              <a:t> </a:t>
            </a:r>
            <a:r>
              <a:rPr lang="en-US" dirty="0" err="1"/>
              <a:t>yakından</a:t>
            </a:r>
            <a:r>
              <a:rPr lang="en-US" dirty="0"/>
              <a:t> </a:t>
            </a:r>
            <a:r>
              <a:rPr lang="en-US" dirty="0" err="1"/>
              <a:t>takibi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önemlidir</a:t>
            </a:r>
            <a:r>
              <a:rPr lang="en-US" dirty="0"/>
              <a:t>. </a:t>
            </a:r>
            <a:endParaRPr lang="tr-TR" dirty="0"/>
          </a:p>
          <a:p>
            <a:pPr lvl="0"/>
            <a:r>
              <a:rPr lang="en-US" dirty="0" err="1"/>
              <a:t>Bugün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Coronovirus’lara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geliştirilmiş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aşı</a:t>
            </a:r>
            <a:r>
              <a:rPr lang="en-US" dirty="0"/>
              <a:t> </a:t>
            </a:r>
            <a:r>
              <a:rPr lang="en-US" dirty="0" err="1"/>
              <a:t>bulunmamaktadır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426513" y="989351"/>
            <a:ext cx="10244528" cy="7013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Hasta </a:t>
            </a:r>
            <a:r>
              <a:rPr lang="en-US" dirty="0" err="1"/>
              <a:t>bak</a:t>
            </a:r>
            <a:r>
              <a:rPr lang="tr-TR" dirty="0" err="1"/>
              <a:t>ımı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tedavisi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7029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xmlns="" id="{E6C161D6-80A4-3240-9E3B-AF27CBF1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4126"/>
            <a:ext cx="110920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Henüz</a:t>
            </a:r>
            <a:r>
              <a:rPr lang="en-US" sz="2400" dirty="0"/>
              <a:t> </a:t>
            </a:r>
            <a:r>
              <a:rPr lang="en-US" sz="2400" dirty="0" err="1"/>
              <a:t>netlik</a:t>
            </a:r>
            <a:r>
              <a:rPr lang="en-US" sz="2400" dirty="0"/>
              <a:t> </a:t>
            </a:r>
            <a:r>
              <a:rPr lang="en-US" sz="2400" dirty="0" err="1"/>
              <a:t>kazanmamış</a:t>
            </a:r>
            <a:r>
              <a:rPr lang="en-US" sz="2400" dirty="0"/>
              <a:t> 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en-US" sz="2400" dirty="0"/>
              <a:t>2019-nCoV'ların </a:t>
            </a:r>
            <a:r>
              <a:rPr lang="en-US" sz="2400" dirty="0" err="1"/>
              <a:t>kökeni</a:t>
            </a:r>
            <a:r>
              <a:rPr lang="en-US" sz="2400" dirty="0"/>
              <a:t> </a:t>
            </a:r>
            <a:r>
              <a:rPr lang="en-US" sz="2400" dirty="0" err="1"/>
              <a:t>hala</a:t>
            </a:r>
            <a:r>
              <a:rPr lang="en-US" sz="2400" dirty="0"/>
              <a:t> </a:t>
            </a:r>
            <a:r>
              <a:rPr lang="en-US" sz="2400" dirty="0" err="1"/>
              <a:t>araştırılmakta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E</a:t>
            </a:r>
            <a:r>
              <a:rPr lang="en-US" sz="2400" dirty="0" err="1"/>
              <a:t>ldeki</a:t>
            </a:r>
            <a:r>
              <a:rPr lang="en-US" sz="2400" dirty="0"/>
              <a:t> </a:t>
            </a:r>
            <a:r>
              <a:rPr lang="en-US" sz="2400" dirty="0" err="1"/>
              <a:t>veriler</a:t>
            </a:r>
            <a:r>
              <a:rPr lang="en-US" sz="2400" dirty="0"/>
              <a:t>, Huanan Deniz </a:t>
            </a:r>
            <a:r>
              <a:rPr lang="en-US" sz="2400" dirty="0" err="1"/>
              <a:t>Ürünleri</a:t>
            </a:r>
            <a:r>
              <a:rPr lang="en-US" sz="2400" dirty="0"/>
              <a:t> </a:t>
            </a:r>
            <a:r>
              <a:rPr lang="en-US" sz="2400" dirty="0" err="1"/>
              <a:t>Toptan</a:t>
            </a:r>
            <a:r>
              <a:rPr lang="en-US" sz="2400" dirty="0"/>
              <a:t> </a:t>
            </a:r>
            <a:r>
              <a:rPr lang="en-US" sz="2400" dirty="0" err="1"/>
              <a:t>Satış</a:t>
            </a:r>
            <a:r>
              <a:rPr lang="en-US" sz="2400" dirty="0"/>
              <a:t> </a:t>
            </a:r>
            <a:r>
              <a:rPr lang="en-US" sz="2400" dirty="0" err="1"/>
              <a:t>Pazarında</a:t>
            </a:r>
            <a:r>
              <a:rPr lang="en-US" sz="2400" dirty="0"/>
              <a:t> </a:t>
            </a:r>
            <a:r>
              <a:rPr lang="en-US" sz="2400" dirty="0" err="1"/>
              <a:t>yasadışı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satılan</a:t>
            </a:r>
            <a:r>
              <a:rPr lang="en-US" sz="2400" dirty="0"/>
              <a:t> </a:t>
            </a:r>
            <a:r>
              <a:rPr lang="en-US" sz="2400" dirty="0" err="1"/>
              <a:t>vahşi</a:t>
            </a:r>
            <a:r>
              <a:rPr lang="en-US" sz="2400" dirty="0"/>
              <a:t> </a:t>
            </a:r>
            <a:r>
              <a:rPr lang="en-US" sz="2400" dirty="0" err="1"/>
              <a:t>hayvanları</a:t>
            </a:r>
            <a:r>
              <a:rPr lang="en-US" sz="2400" dirty="0"/>
              <a:t> </a:t>
            </a:r>
            <a:r>
              <a:rPr lang="en-US" sz="2400" dirty="0" err="1"/>
              <a:t>işaret</a:t>
            </a:r>
            <a:r>
              <a:rPr lang="en-US" sz="2400" dirty="0"/>
              <a:t> </a:t>
            </a:r>
            <a:r>
              <a:rPr lang="en-US" sz="2400" dirty="0" err="1"/>
              <a:t>etmekte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xmlns="" id="{D210DC02-7EEF-42A0-BB14-37CF5E19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5" y="1260612"/>
            <a:ext cx="10515600" cy="662782"/>
          </a:xfrm>
        </p:spPr>
        <p:txBody>
          <a:bodyPr/>
          <a:lstStyle/>
          <a:p>
            <a:r>
              <a:rPr lang="tr-TR" sz="3600" b="1" dirty="0"/>
              <a:t>Kaynak</a:t>
            </a:r>
          </a:p>
        </p:txBody>
      </p:sp>
    </p:spTree>
    <p:extLst>
      <p:ext uri="{BB962C8B-B14F-4D97-AF65-F5344CB8AC3E}">
        <p14:creationId xmlns:p14="http://schemas.microsoft.com/office/powerpoint/2010/main" val="2650511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9272" y="989351"/>
            <a:ext cx="10747948" cy="701337"/>
          </a:xfrm>
        </p:spPr>
        <p:txBody>
          <a:bodyPr>
            <a:noAutofit/>
          </a:bodyPr>
          <a:lstStyle/>
          <a:p>
            <a:pPr lvl="0"/>
            <a:r>
              <a:rPr lang="en-US" sz="2800" dirty="0" err="1"/>
              <a:t>Vaka</a:t>
            </a:r>
            <a:r>
              <a:rPr lang="en-US" sz="2800" dirty="0"/>
              <a:t> </a:t>
            </a:r>
            <a:r>
              <a:rPr lang="en-US" sz="2800" dirty="0" err="1"/>
              <a:t>Görülen</a:t>
            </a:r>
            <a:r>
              <a:rPr lang="en-US" sz="2800" dirty="0"/>
              <a:t> </a:t>
            </a:r>
            <a:r>
              <a:rPr lang="en-US" sz="2800" dirty="0" err="1"/>
              <a:t>Ülkelere</a:t>
            </a:r>
            <a:r>
              <a:rPr lang="en-US" sz="2800" dirty="0"/>
              <a:t> </a:t>
            </a:r>
            <a:r>
              <a:rPr lang="en-US" sz="2800" dirty="0" err="1"/>
              <a:t>Gidecek</a:t>
            </a:r>
            <a:r>
              <a:rPr lang="en-US" sz="2800" dirty="0"/>
              <a:t> </a:t>
            </a:r>
            <a:r>
              <a:rPr lang="en-US" sz="2800" dirty="0" err="1"/>
              <a:t>Kişilerin</a:t>
            </a:r>
            <a:r>
              <a:rPr lang="en-US" sz="2800" dirty="0"/>
              <a:t> </a:t>
            </a:r>
            <a:r>
              <a:rPr lang="en-US" sz="2800" dirty="0" err="1"/>
              <a:t>Yapmas</a:t>
            </a:r>
            <a:r>
              <a:rPr lang="tr-TR" sz="2800" dirty="0"/>
              <a:t>ı</a:t>
            </a:r>
            <a:r>
              <a:rPr lang="en-US" sz="2800" dirty="0"/>
              <a:t> </a:t>
            </a:r>
            <a:r>
              <a:rPr lang="en-US" sz="2800" dirty="0" err="1"/>
              <a:t>Gerekenler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Çin’in</a:t>
            </a:r>
            <a:r>
              <a:rPr lang="en-US" sz="2400" dirty="0"/>
              <a:t> Wuhan </a:t>
            </a:r>
            <a:r>
              <a:rPr lang="en-US" sz="2400" dirty="0" err="1"/>
              <a:t>kentine</a:t>
            </a:r>
            <a:r>
              <a:rPr lang="en-US" sz="2400" dirty="0"/>
              <a:t> </a:t>
            </a:r>
            <a:r>
              <a:rPr lang="en-US" sz="2400" dirty="0" err="1"/>
              <a:t>gidilmemelidir</a:t>
            </a:r>
            <a:r>
              <a:rPr lang="en-US" sz="2400" dirty="0"/>
              <a:t>. </a:t>
            </a:r>
            <a:endParaRPr lang="tr-TR" sz="2400" dirty="0"/>
          </a:p>
          <a:p>
            <a:endParaRPr lang="tr-TR" sz="2400" dirty="0"/>
          </a:p>
          <a:p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sporadik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küme</a:t>
            </a:r>
            <a:r>
              <a:rPr lang="en-US" sz="2400" dirty="0"/>
              <a:t> </a:t>
            </a:r>
            <a:r>
              <a:rPr lang="en-US" sz="2400" dirty="0" err="1"/>
              <a:t>vakaların</a:t>
            </a:r>
            <a:r>
              <a:rPr lang="en-US" sz="2400" dirty="0"/>
              <a:t> </a:t>
            </a:r>
            <a:r>
              <a:rPr lang="en-US" sz="2400" dirty="0" err="1"/>
              <a:t>görüldüğü</a:t>
            </a:r>
            <a:r>
              <a:rPr lang="en-US" sz="2400" dirty="0"/>
              <a:t> </a:t>
            </a:r>
            <a:r>
              <a:rPr lang="en-US" sz="2400" dirty="0" err="1"/>
              <a:t>bölgelere</a:t>
            </a:r>
            <a:r>
              <a:rPr lang="en-US" sz="2400" dirty="0"/>
              <a:t> </a:t>
            </a:r>
            <a:r>
              <a:rPr lang="en-US" sz="2400" dirty="0" err="1"/>
              <a:t>seyahat</a:t>
            </a:r>
            <a:r>
              <a:rPr lang="en-US" sz="2400" dirty="0"/>
              <a:t> </a:t>
            </a:r>
            <a:r>
              <a:rPr lang="en-US" sz="2400" dirty="0" err="1"/>
              <a:t>planlayanlar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aşağıdaki</a:t>
            </a:r>
            <a:r>
              <a:rPr lang="en-US" sz="2400" dirty="0"/>
              <a:t> </a:t>
            </a:r>
            <a:r>
              <a:rPr lang="en-US" sz="2400" dirty="0" err="1"/>
              <a:t>uygulamalar</a:t>
            </a:r>
            <a:r>
              <a:rPr lang="en-US" sz="2400" dirty="0"/>
              <a:t> </a:t>
            </a:r>
            <a:r>
              <a:rPr lang="en-US" sz="2400" dirty="0" err="1"/>
              <a:t>önerilir</a:t>
            </a:r>
            <a:r>
              <a:rPr lang="en-US" sz="2400" dirty="0"/>
              <a:t>; </a:t>
            </a:r>
            <a:endParaRPr lang="tr-TR" sz="2400" dirty="0"/>
          </a:p>
          <a:p>
            <a:endParaRPr lang="tr-T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Hasta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insanlarla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temastan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kaçınılmalıdır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mümkün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uzakta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bulunulmalı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Hastaların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yoğun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bulunması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nedeniyle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mümkün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sağlık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merkezlerine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gidilmemeli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sağlık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kuruluşuna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gidilmesi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gereken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durumlarda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diğer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hastalarla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teması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indirmeli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422146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9816" y="242596"/>
            <a:ext cx="10747948" cy="1250302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/>
            <a:r>
              <a:rPr lang="en-US" sz="2800" dirty="0" err="1"/>
              <a:t>Vaka</a:t>
            </a:r>
            <a:r>
              <a:rPr lang="en-US" sz="2800" dirty="0"/>
              <a:t> </a:t>
            </a:r>
            <a:r>
              <a:rPr lang="en-US" sz="2800" dirty="0" err="1"/>
              <a:t>Görülen</a:t>
            </a:r>
            <a:r>
              <a:rPr lang="en-US" sz="2800" dirty="0"/>
              <a:t> </a:t>
            </a:r>
            <a:r>
              <a:rPr lang="en-US" sz="2800" dirty="0" err="1"/>
              <a:t>Ülkelere</a:t>
            </a:r>
            <a:r>
              <a:rPr lang="en-US" sz="2800" dirty="0"/>
              <a:t> </a:t>
            </a:r>
            <a:r>
              <a:rPr lang="en-US" sz="2800" dirty="0" err="1"/>
              <a:t>Gidecek</a:t>
            </a:r>
            <a:r>
              <a:rPr lang="en-US" sz="2800" dirty="0"/>
              <a:t> </a:t>
            </a:r>
            <a:r>
              <a:rPr lang="en-US" sz="2800" dirty="0" err="1"/>
              <a:t>Kişilerin</a:t>
            </a:r>
            <a:r>
              <a:rPr lang="en-US" sz="2800" dirty="0"/>
              <a:t> </a:t>
            </a:r>
            <a:r>
              <a:rPr lang="en-US" sz="2800" dirty="0" err="1"/>
              <a:t>Yapmas</a:t>
            </a:r>
            <a:r>
              <a:rPr lang="tr-TR" sz="2800" dirty="0"/>
              <a:t>ı</a:t>
            </a:r>
            <a:r>
              <a:rPr lang="en-US" sz="2800" dirty="0"/>
              <a:t> </a:t>
            </a:r>
            <a:r>
              <a:rPr lang="en-US" sz="2800" dirty="0" err="1"/>
              <a:t>Gerekenler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27045"/>
            <a:ext cx="11019020" cy="4351338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Gıda </a:t>
            </a:r>
            <a:r>
              <a:rPr lang="en-US" sz="2800" dirty="0" err="1"/>
              <a:t>güvenliği</a:t>
            </a:r>
            <a:r>
              <a:rPr lang="en-US" sz="2800" dirty="0"/>
              <a:t> </a:t>
            </a:r>
            <a:r>
              <a:rPr lang="en-US" sz="2800" dirty="0" err="1"/>
              <a:t>önerilerine</a:t>
            </a:r>
            <a:r>
              <a:rPr lang="en-US" sz="2800" dirty="0"/>
              <a:t> </a:t>
            </a:r>
            <a:r>
              <a:rPr lang="en-US" sz="2800" dirty="0" err="1"/>
              <a:t>dikkat</a:t>
            </a:r>
            <a:r>
              <a:rPr lang="en-US" sz="2800" dirty="0"/>
              <a:t> </a:t>
            </a:r>
            <a:r>
              <a:rPr lang="en-US" sz="2800" dirty="0" err="1"/>
              <a:t>edilmeli</a:t>
            </a:r>
            <a:r>
              <a:rPr lang="en-US" sz="2800" dirty="0"/>
              <a:t> </a:t>
            </a:r>
            <a:endParaRPr lang="tr-TR" sz="2800" dirty="0"/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süt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hayvansal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ürünler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tüket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ilmemeli</a:t>
            </a: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tüketilecek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meyveleri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iyice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yıkayarak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tüket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ilmeli</a:t>
            </a:r>
          </a:p>
          <a:p>
            <a:pPr lvl="0"/>
            <a:endParaRPr lang="tr-TR" sz="2800" dirty="0"/>
          </a:p>
          <a:p>
            <a:pPr lvl="0"/>
            <a:r>
              <a:rPr lang="en-US" sz="2800" dirty="0" err="1"/>
              <a:t>Yabani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evcil</a:t>
            </a:r>
            <a:r>
              <a:rPr lang="en-US" sz="2800" dirty="0"/>
              <a:t> </a:t>
            </a:r>
            <a:r>
              <a:rPr lang="en-US" sz="2800" dirty="0" err="1"/>
              <a:t>hayvanlar</a:t>
            </a:r>
            <a:r>
              <a:rPr lang="en-US" sz="2800" dirty="0"/>
              <a:t> (</a:t>
            </a:r>
            <a:r>
              <a:rPr lang="en-US" sz="2800" dirty="0" err="1"/>
              <a:t>canlı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ölü</a:t>
            </a:r>
            <a:r>
              <a:rPr lang="en-US" sz="2800" dirty="0"/>
              <a:t>)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temastan</a:t>
            </a:r>
            <a:r>
              <a:rPr lang="en-US" sz="2800" dirty="0"/>
              <a:t> </a:t>
            </a:r>
            <a:r>
              <a:rPr lang="en-US" sz="2800" dirty="0" err="1"/>
              <a:t>kaçınılmalı</a:t>
            </a:r>
            <a:endParaRPr lang="tr-TR" sz="2800" dirty="0"/>
          </a:p>
          <a:p>
            <a:pPr lvl="0"/>
            <a:endParaRPr lang="tr-TR" sz="2800" dirty="0"/>
          </a:p>
          <a:p>
            <a:pPr lvl="0"/>
            <a:r>
              <a:rPr lang="en-US" sz="2800" dirty="0"/>
              <a:t>El </a:t>
            </a:r>
            <a:r>
              <a:rPr lang="en-US" sz="2800" dirty="0" err="1"/>
              <a:t>hijyenine</a:t>
            </a:r>
            <a:r>
              <a:rPr lang="en-US" sz="2800" dirty="0"/>
              <a:t> </a:t>
            </a:r>
            <a:r>
              <a:rPr lang="en-US" sz="2800" dirty="0" err="1"/>
              <a:t>dikkat</a:t>
            </a:r>
            <a:r>
              <a:rPr lang="en-US" sz="2800" dirty="0"/>
              <a:t> </a:t>
            </a:r>
            <a:r>
              <a:rPr lang="en-US" sz="2800" dirty="0" err="1"/>
              <a:t>edilmeli</a:t>
            </a:r>
            <a:endParaRPr lang="tr-TR" sz="2800" dirty="0"/>
          </a:p>
          <a:p>
            <a:pPr lvl="1"/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ller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saniye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boyunca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sabun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suyla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yıkanmalı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sabun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suyun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olmadığı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durumlarda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alkol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bazlı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antiseptiği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kullanılmalı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Antiseptik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içeren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sabun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kullanmaya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gerek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yok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normal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sabun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yeterli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6682496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0489" y="289248"/>
            <a:ext cx="10957810" cy="102821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 err="1"/>
              <a:t>Vaka</a:t>
            </a:r>
            <a:r>
              <a:rPr lang="en-US" sz="3200" dirty="0"/>
              <a:t> </a:t>
            </a:r>
            <a:r>
              <a:rPr lang="en-US" sz="3200" dirty="0" err="1"/>
              <a:t>Görülen</a:t>
            </a:r>
            <a:r>
              <a:rPr lang="en-US" sz="3200" dirty="0"/>
              <a:t> </a:t>
            </a:r>
            <a:r>
              <a:rPr lang="en-US" sz="3200" dirty="0" err="1"/>
              <a:t>Ülkelere</a:t>
            </a:r>
            <a:r>
              <a:rPr lang="en-US" sz="3200" dirty="0"/>
              <a:t> </a:t>
            </a:r>
            <a:r>
              <a:rPr lang="en-US" sz="3200" dirty="0" err="1"/>
              <a:t>Gidecek</a:t>
            </a:r>
            <a:r>
              <a:rPr lang="en-US" sz="3200" dirty="0"/>
              <a:t> </a:t>
            </a:r>
            <a:r>
              <a:rPr lang="en-US" sz="3200" dirty="0" err="1"/>
              <a:t>Kişilerin</a:t>
            </a:r>
            <a:r>
              <a:rPr lang="en-US" sz="3200" dirty="0"/>
              <a:t> </a:t>
            </a:r>
            <a:r>
              <a:rPr lang="en-US" sz="3200" dirty="0" err="1"/>
              <a:t>Yapmas</a:t>
            </a:r>
            <a:r>
              <a:rPr lang="tr-TR" sz="3200" dirty="0"/>
              <a:t>ı</a:t>
            </a:r>
            <a:r>
              <a:rPr lang="en-US" sz="3200" dirty="0"/>
              <a:t> </a:t>
            </a:r>
            <a:r>
              <a:rPr lang="en-US" sz="3200" dirty="0" err="1"/>
              <a:t>Gerekenler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314" y="1415078"/>
            <a:ext cx="11745685" cy="43513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tr-TR" sz="2400" dirty="0"/>
              <a:t>B</a:t>
            </a:r>
            <a:r>
              <a:rPr lang="en-US" sz="2400" dirty="0"/>
              <a:t>u </a:t>
            </a:r>
            <a:r>
              <a:rPr lang="en-US" sz="2400" dirty="0" err="1"/>
              <a:t>ülkelerde</a:t>
            </a:r>
            <a:r>
              <a:rPr lang="en-US" sz="2400" dirty="0"/>
              <a:t> </a:t>
            </a:r>
            <a:r>
              <a:rPr lang="en-US" sz="2400" dirty="0" err="1"/>
              <a:t>bulunduğu</a:t>
            </a:r>
            <a:r>
              <a:rPr lang="en-US" sz="2400" dirty="0"/>
              <a:t> </a:t>
            </a:r>
            <a:r>
              <a:rPr lang="en-US" sz="2400" dirty="0" err="1"/>
              <a:t>sürede</a:t>
            </a:r>
            <a:r>
              <a:rPr lang="en-US" sz="2400" dirty="0"/>
              <a:t> </a:t>
            </a:r>
            <a:r>
              <a:rPr lang="en-US" sz="2400" dirty="0" err="1"/>
              <a:t>ateş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öksürüğün</a:t>
            </a:r>
            <a:r>
              <a:rPr lang="en-US" sz="2400" dirty="0"/>
              <a:t> </a:t>
            </a:r>
            <a:r>
              <a:rPr lang="en-US" sz="2400" dirty="0" err="1"/>
              <a:t>eşlik</a:t>
            </a:r>
            <a:r>
              <a:rPr lang="en-US" sz="2400" dirty="0"/>
              <a:t> </a:t>
            </a:r>
            <a:r>
              <a:rPr lang="en-US" sz="2400" dirty="0" err="1"/>
              <a:t>ettiği</a:t>
            </a:r>
            <a:r>
              <a:rPr lang="en-US" sz="2400" dirty="0"/>
              <a:t> </a:t>
            </a:r>
            <a:r>
              <a:rPr lang="en-US" sz="2400" dirty="0" err="1"/>
              <a:t>ciddi</a:t>
            </a:r>
            <a:r>
              <a:rPr lang="en-US" sz="2400" dirty="0"/>
              <a:t> </a:t>
            </a:r>
            <a:r>
              <a:rPr lang="en-US" sz="2400" dirty="0" err="1"/>
              <a:t>akut</a:t>
            </a:r>
            <a:r>
              <a:rPr lang="en-US" sz="2400" dirty="0"/>
              <a:t> </a:t>
            </a:r>
            <a:r>
              <a:rPr lang="en-US" sz="2400" dirty="0" err="1"/>
              <a:t>solunum</a:t>
            </a:r>
            <a:r>
              <a:rPr lang="en-US" sz="2400" dirty="0"/>
              <a:t> </a:t>
            </a:r>
            <a:r>
              <a:rPr lang="en-US" sz="2400" dirty="0" err="1"/>
              <a:t>sistemi</a:t>
            </a:r>
            <a:r>
              <a:rPr lang="en-US" sz="2400" dirty="0"/>
              <a:t> </a:t>
            </a:r>
            <a:r>
              <a:rPr lang="en-US" sz="2400" dirty="0" err="1"/>
              <a:t>enfeksiyonu</a:t>
            </a:r>
            <a:r>
              <a:rPr lang="en-US" sz="2400" dirty="0"/>
              <a:t>  </a:t>
            </a:r>
            <a:r>
              <a:rPr lang="en-US" sz="2400" dirty="0" err="1"/>
              <a:t>gelişmesi</a:t>
            </a:r>
            <a:r>
              <a:rPr lang="en-US" sz="2400" dirty="0"/>
              <a:t> </a:t>
            </a:r>
            <a:r>
              <a:rPr lang="en-US" sz="2400" dirty="0" err="1"/>
              <a:t>durumunda</a:t>
            </a:r>
            <a:r>
              <a:rPr lang="en-US" sz="2400" dirty="0"/>
              <a:t> </a:t>
            </a:r>
            <a:r>
              <a:rPr lang="en-US" sz="2400" dirty="0" err="1"/>
              <a:t>hemen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yerlere</a:t>
            </a:r>
            <a:r>
              <a:rPr lang="en-US" sz="2400" dirty="0"/>
              <a:t> </a:t>
            </a:r>
            <a:r>
              <a:rPr lang="en-US" sz="2400" dirty="0" err="1"/>
              <a:t>haber</a:t>
            </a:r>
            <a:r>
              <a:rPr lang="en-US" sz="2400" dirty="0"/>
              <a:t> </a:t>
            </a:r>
            <a:r>
              <a:rPr lang="en-US" sz="2400" dirty="0" err="1"/>
              <a:t>vermesi</a:t>
            </a:r>
            <a:r>
              <a:rPr lang="en-US" sz="2400" dirty="0"/>
              <a:t>, </a:t>
            </a:r>
            <a:endParaRPr lang="tr-TR" sz="2400" dirty="0"/>
          </a:p>
          <a:p>
            <a:pPr>
              <a:lnSpc>
                <a:spcPct val="110000"/>
              </a:lnSpc>
            </a:pPr>
            <a:r>
              <a:rPr lang="tr-TR" sz="2400" dirty="0" err="1"/>
              <a:t>Ö</a:t>
            </a:r>
            <a:r>
              <a:rPr lang="en-US" sz="2400" dirty="0" err="1"/>
              <a:t>ksürme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hapşırma</a:t>
            </a:r>
            <a:r>
              <a:rPr lang="en-US" sz="2400" dirty="0"/>
              <a:t> </a:t>
            </a:r>
            <a:r>
              <a:rPr lang="en-US" sz="2400" dirty="0" err="1"/>
              <a:t>sırasında</a:t>
            </a:r>
            <a:r>
              <a:rPr lang="en-US" sz="2400" dirty="0"/>
              <a:t> </a:t>
            </a:r>
            <a:r>
              <a:rPr lang="en-US" sz="2400" dirty="0" err="1"/>
              <a:t>burun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ağızın</a:t>
            </a:r>
            <a:r>
              <a:rPr lang="en-US" sz="2400" dirty="0"/>
              <a:t> </a:t>
            </a: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kullanımlık</a:t>
            </a:r>
            <a:r>
              <a:rPr lang="en-US" sz="2400" dirty="0"/>
              <a:t> </a:t>
            </a:r>
            <a:r>
              <a:rPr lang="en-US" sz="2400" dirty="0" err="1"/>
              <a:t>kağıt</a:t>
            </a:r>
            <a:r>
              <a:rPr lang="en-US" sz="2400" dirty="0"/>
              <a:t> </a:t>
            </a:r>
            <a:r>
              <a:rPr lang="en-US" sz="2400" dirty="0" err="1"/>
              <a:t>mendil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örtülmesi</a:t>
            </a:r>
            <a:r>
              <a:rPr lang="en-US" sz="2400" dirty="0"/>
              <a:t>, </a:t>
            </a:r>
            <a:endParaRPr lang="tr-TR" sz="2400" dirty="0"/>
          </a:p>
          <a:p>
            <a:pPr>
              <a:lnSpc>
                <a:spcPct val="110000"/>
              </a:lnSpc>
            </a:pPr>
            <a:r>
              <a:rPr lang="tr-TR" sz="2400" dirty="0" err="1"/>
              <a:t>K</a:t>
            </a:r>
            <a:r>
              <a:rPr lang="en-US" sz="2400" dirty="0" err="1"/>
              <a:t>ağıt</a:t>
            </a:r>
            <a:r>
              <a:rPr lang="en-US" sz="2400" dirty="0"/>
              <a:t> </a:t>
            </a:r>
            <a:r>
              <a:rPr lang="en-US" sz="2400" dirty="0" err="1"/>
              <a:t>mendilin</a:t>
            </a:r>
            <a:r>
              <a:rPr lang="en-US" sz="2400" dirty="0"/>
              <a:t> </a:t>
            </a:r>
            <a:r>
              <a:rPr lang="en-US" sz="2400" dirty="0" err="1"/>
              <a:t>bulunmadığı</a:t>
            </a:r>
            <a:r>
              <a:rPr lang="en-US" sz="2400" dirty="0"/>
              <a:t> </a:t>
            </a:r>
            <a:r>
              <a:rPr lang="en-US" sz="2400" dirty="0" err="1"/>
              <a:t>durumlarda</a:t>
            </a:r>
            <a:r>
              <a:rPr lang="en-US" sz="2400" dirty="0"/>
              <a:t> </a:t>
            </a:r>
            <a:r>
              <a:rPr lang="en-US" sz="2400" dirty="0" err="1"/>
              <a:t>dirsek</a:t>
            </a:r>
            <a:r>
              <a:rPr lang="en-US" sz="2400" dirty="0"/>
              <a:t> </a:t>
            </a:r>
            <a:r>
              <a:rPr lang="en-US" sz="2400" dirty="0" err="1"/>
              <a:t>içinin</a:t>
            </a:r>
            <a:r>
              <a:rPr lang="en-US" sz="2400" dirty="0"/>
              <a:t> </a:t>
            </a:r>
            <a:r>
              <a:rPr lang="en-US" sz="2400" dirty="0" err="1"/>
              <a:t>kullanılması</a:t>
            </a:r>
            <a:r>
              <a:rPr lang="en-US" sz="2400" dirty="0"/>
              <a:t>, </a:t>
            </a:r>
            <a:endParaRPr lang="tr-TR" sz="2400" dirty="0"/>
          </a:p>
          <a:p>
            <a:pPr>
              <a:lnSpc>
                <a:spcPct val="110000"/>
              </a:lnSpc>
            </a:pPr>
            <a:r>
              <a:rPr lang="tr-TR" sz="2400" dirty="0" err="1"/>
              <a:t>S</a:t>
            </a:r>
            <a:r>
              <a:rPr lang="en-US" sz="2400" dirty="0" err="1"/>
              <a:t>olunum</a:t>
            </a:r>
            <a:r>
              <a:rPr lang="en-US" sz="2400" dirty="0"/>
              <a:t> </a:t>
            </a:r>
            <a:r>
              <a:rPr lang="en-US" sz="2400" dirty="0" err="1"/>
              <a:t>hijyen</a:t>
            </a:r>
            <a:r>
              <a:rPr lang="en-US" sz="2400" dirty="0"/>
              <a:t> </a:t>
            </a:r>
            <a:r>
              <a:rPr lang="en-US" sz="2400" dirty="0" err="1"/>
              <a:t>önerilerine</a:t>
            </a:r>
            <a:r>
              <a:rPr lang="en-US" sz="2400" dirty="0"/>
              <a:t> </a:t>
            </a:r>
            <a:r>
              <a:rPr lang="en-US" sz="2400" dirty="0" err="1"/>
              <a:t>dikkat</a:t>
            </a:r>
            <a:r>
              <a:rPr lang="en-US" sz="2400" dirty="0"/>
              <a:t> </a:t>
            </a:r>
            <a:r>
              <a:rPr lang="en-US" sz="2400" dirty="0" err="1"/>
              <a:t>etmesi</a:t>
            </a:r>
            <a:r>
              <a:rPr lang="en-US" sz="2400" dirty="0"/>
              <a:t>, </a:t>
            </a:r>
            <a:endParaRPr lang="tr-TR" sz="2400" dirty="0"/>
          </a:p>
          <a:p>
            <a:pPr>
              <a:lnSpc>
                <a:spcPct val="110000"/>
              </a:lnSpc>
            </a:pPr>
            <a:r>
              <a:rPr lang="tr-TR" sz="2400" dirty="0" err="1"/>
              <a:t>M</a:t>
            </a:r>
            <a:r>
              <a:rPr lang="en-US" sz="2400" dirty="0" err="1"/>
              <a:t>ümkünse</a:t>
            </a:r>
            <a:r>
              <a:rPr lang="en-US" sz="2400" dirty="0"/>
              <a:t> </a:t>
            </a:r>
            <a:r>
              <a:rPr lang="en-US" sz="2400" dirty="0" err="1"/>
              <a:t>kalabalık</a:t>
            </a:r>
            <a:r>
              <a:rPr lang="en-US" sz="2400" dirty="0"/>
              <a:t> </a:t>
            </a:r>
            <a:r>
              <a:rPr lang="en-US" sz="2400" dirty="0" err="1"/>
              <a:t>yerlere</a:t>
            </a:r>
            <a:r>
              <a:rPr lang="en-US" sz="2400" dirty="0"/>
              <a:t> </a:t>
            </a:r>
            <a:r>
              <a:rPr lang="en-US" sz="2400" dirty="0" err="1"/>
              <a:t>gir</a:t>
            </a:r>
            <a:r>
              <a:rPr lang="tr-TR" sz="2400" dirty="0"/>
              <a:t>il</a:t>
            </a:r>
            <a:r>
              <a:rPr lang="en-US" sz="2400" dirty="0" err="1"/>
              <a:t>memesi</a:t>
            </a:r>
            <a:r>
              <a:rPr lang="en-US" sz="2400" dirty="0"/>
              <a:t>, </a:t>
            </a:r>
            <a:endParaRPr lang="tr-TR" sz="2400" dirty="0"/>
          </a:p>
          <a:p>
            <a:pPr>
              <a:lnSpc>
                <a:spcPct val="110000"/>
              </a:lnSpc>
            </a:pPr>
            <a:r>
              <a:rPr lang="tr-TR" sz="2400" dirty="0" err="1"/>
              <a:t>E</a:t>
            </a:r>
            <a:r>
              <a:rPr lang="en-US" sz="2400" dirty="0" err="1"/>
              <a:t>ğer</a:t>
            </a:r>
            <a:r>
              <a:rPr lang="en-US" sz="2400" dirty="0"/>
              <a:t> </a:t>
            </a:r>
            <a:r>
              <a:rPr lang="en-US" sz="2400" dirty="0" err="1"/>
              <a:t>girmek</a:t>
            </a:r>
            <a:r>
              <a:rPr lang="en-US" sz="2400" dirty="0"/>
              <a:t> </a:t>
            </a:r>
            <a:r>
              <a:rPr lang="en-US" sz="2400" dirty="0" err="1"/>
              <a:t>zorunda</a:t>
            </a:r>
            <a:r>
              <a:rPr lang="en-US" sz="2400" dirty="0"/>
              <a:t> </a:t>
            </a:r>
            <a:r>
              <a:rPr lang="en-US" sz="2400" dirty="0" err="1"/>
              <a:t>kalıyorsa</a:t>
            </a:r>
            <a:r>
              <a:rPr lang="en-US" sz="2400" dirty="0"/>
              <a:t> </a:t>
            </a:r>
            <a:r>
              <a:rPr lang="en-US" sz="2400" dirty="0" err="1"/>
              <a:t>ağzını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yüzünü</a:t>
            </a:r>
            <a:r>
              <a:rPr lang="en-US" sz="2400" dirty="0"/>
              <a:t> </a:t>
            </a:r>
            <a:r>
              <a:rPr lang="en-US" sz="2400" dirty="0" err="1"/>
              <a:t>kapatması</a:t>
            </a:r>
            <a:r>
              <a:rPr lang="en-US" sz="2400" dirty="0"/>
              <a:t>, </a:t>
            </a:r>
            <a:r>
              <a:rPr lang="en-US" sz="2400" dirty="0" err="1"/>
              <a:t>mümkünse</a:t>
            </a:r>
            <a:r>
              <a:rPr lang="en-US" sz="2400" dirty="0"/>
              <a:t> </a:t>
            </a:r>
            <a:r>
              <a:rPr lang="en-US" sz="2400" dirty="0" err="1"/>
              <a:t>tıbbi</a:t>
            </a:r>
            <a:r>
              <a:rPr lang="en-US" sz="2400" dirty="0"/>
              <a:t> </a:t>
            </a:r>
            <a:r>
              <a:rPr lang="en-US" sz="2400" dirty="0" err="1"/>
              <a:t>maske</a:t>
            </a:r>
            <a:r>
              <a:rPr lang="en-US" sz="2400" dirty="0"/>
              <a:t> </a:t>
            </a:r>
            <a:r>
              <a:rPr lang="en-US" sz="2400" dirty="0" err="1"/>
              <a:t>kullanması</a:t>
            </a:r>
            <a:r>
              <a:rPr lang="en-US" sz="2400" dirty="0"/>
              <a:t> </a:t>
            </a:r>
            <a:r>
              <a:rPr lang="en-US" sz="2400" dirty="0" err="1"/>
              <a:t>önerilir</a:t>
            </a:r>
            <a:r>
              <a:rPr lang="en-US" sz="2400" dirty="0"/>
              <a:t>. </a:t>
            </a:r>
            <a:endParaRPr lang="tr-TR" sz="2400" dirty="0"/>
          </a:p>
          <a:p>
            <a:pPr>
              <a:lnSpc>
                <a:spcPct val="110000"/>
              </a:lnSpc>
            </a:pPr>
            <a:r>
              <a:rPr lang="en-US" sz="2400" b="1" dirty="0" err="1"/>
              <a:t>Yolculuk</a:t>
            </a:r>
            <a:r>
              <a:rPr lang="en-US" sz="2400" b="1" dirty="0"/>
              <a:t> </a:t>
            </a:r>
            <a:r>
              <a:rPr lang="en-US" sz="2400" b="1" dirty="0" err="1"/>
              <a:t>dönüşü</a:t>
            </a:r>
            <a:r>
              <a:rPr lang="en-US" sz="2400" b="1" dirty="0"/>
              <a:t> 14 </a:t>
            </a:r>
            <a:r>
              <a:rPr lang="en-US" sz="2400" b="1" dirty="0" err="1"/>
              <a:t>gün</a:t>
            </a:r>
            <a:r>
              <a:rPr lang="en-US" sz="2400" b="1" dirty="0"/>
              <a:t> </a:t>
            </a:r>
            <a:r>
              <a:rPr lang="en-US" sz="2400" b="1" dirty="0" err="1"/>
              <a:t>içinde</a:t>
            </a:r>
            <a:r>
              <a:rPr lang="en-US" sz="2400" b="1" dirty="0"/>
              <a:t> </a:t>
            </a:r>
            <a:r>
              <a:rPr lang="en-US" sz="2400" b="1" dirty="0" err="1"/>
              <a:t>ateş</a:t>
            </a:r>
            <a:r>
              <a:rPr lang="en-US" sz="2400" b="1" dirty="0"/>
              <a:t>, </a:t>
            </a:r>
            <a:r>
              <a:rPr lang="en-US" sz="2400" b="1" dirty="0" err="1"/>
              <a:t>öksürük</a:t>
            </a:r>
            <a:r>
              <a:rPr lang="en-US" sz="2400" b="1" dirty="0"/>
              <a:t>, </a:t>
            </a:r>
            <a:r>
              <a:rPr lang="en-US" sz="2400" b="1" dirty="0" err="1"/>
              <a:t>solunum</a:t>
            </a:r>
            <a:r>
              <a:rPr lang="en-US" sz="2400" b="1" dirty="0"/>
              <a:t> </a:t>
            </a:r>
            <a:r>
              <a:rPr lang="en-US" sz="2400" b="1" dirty="0" err="1"/>
              <a:t>sıkıntısı</a:t>
            </a:r>
            <a:r>
              <a:rPr lang="en-US" sz="2400" b="1" dirty="0"/>
              <a:t> </a:t>
            </a:r>
            <a:r>
              <a:rPr lang="en-US" sz="2400" b="1" dirty="0" err="1"/>
              <a:t>gelişirse</a:t>
            </a:r>
            <a:r>
              <a:rPr lang="en-US" sz="2400" b="1" dirty="0"/>
              <a:t> </a:t>
            </a:r>
            <a:r>
              <a:rPr lang="en-US" sz="2400" b="1" dirty="0" err="1"/>
              <a:t>sağlık</a:t>
            </a:r>
            <a:r>
              <a:rPr lang="en-US" sz="2400" b="1" dirty="0"/>
              <a:t> </a:t>
            </a:r>
            <a:r>
              <a:rPr lang="en-US" sz="2400" b="1" dirty="0" err="1"/>
              <a:t>kuruluşuna</a:t>
            </a:r>
            <a:r>
              <a:rPr lang="en-US" sz="2400" b="1" dirty="0"/>
              <a:t> </a:t>
            </a:r>
            <a:r>
              <a:rPr lang="en-US" sz="2400" b="1" dirty="0" err="1"/>
              <a:t>başvurmaları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seyahat</a:t>
            </a:r>
            <a:r>
              <a:rPr lang="en-US" sz="2400" b="1" dirty="0"/>
              <a:t> </a:t>
            </a:r>
            <a:r>
              <a:rPr lang="en-US" sz="2400" b="1" dirty="0" err="1"/>
              <a:t>öyküsünü</a:t>
            </a:r>
            <a:r>
              <a:rPr lang="en-US" sz="2400" b="1" dirty="0"/>
              <a:t> </a:t>
            </a:r>
            <a:r>
              <a:rPr lang="en-US" sz="2400" b="1" dirty="0" err="1"/>
              <a:t>bildirmeleri</a:t>
            </a:r>
            <a:r>
              <a:rPr lang="en-US" sz="2400" b="1" dirty="0"/>
              <a:t> </a:t>
            </a:r>
            <a:r>
              <a:rPr lang="en-US" sz="2400" b="1" dirty="0" err="1"/>
              <a:t>gerek</a:t>
            </a:r>
            <a:r>
              <a:rPr lang="tr-TR" sz="2400" b="1" dirty="0" err="1"/>
              <a:t>lidir</a:t>
            </a:r>
            <a:r>
              <a:rPr lang="tr-TR" sz="2400" b="1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1441423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2019-nCoV </a:t>
            </a:r>
            <a:r>
              <a:rPr lang="en-US" dirty="0" err="1"/>
              <a:t>hastalığı</a:t>
            </a:r>
            <a:r>
              <a:rPr lang="en-US" dirty="0"/>
              <a:t> </a:t>
            </a:r>
            <a:r>
              <a:rPr lang="en-US" dirty="0" err="1"/>
              <a:t>tanımlandıktan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bulunduğu</a:t>
            </a:r>
            <a:r>
              <a:rPr lang="en-US" dirty="0"/>
              <a:t> </a:t>
            </a:r>
            <a:r>
              <a:rPr lang="en-US" dirty="0" err="1"/>
              <a:t>bölgeyle</a:t>
            </a:r>
            <a:r>
              <a:rPr lang="en-US" dirty="0"/>
              <a:t> </a:t>
            </a:r>
            <a:r>
              <a:rPr lang="en-US" dirty="0" err="1"/>
              <a:t>sınırlı</a:t>
            </a:r>
            <a:r>
              <a:rPr lang="en-US" dirty="0"/>
              <a:t> </a:t>
            </a:r>
            <a:r>
              <a:rPr lang="en-US" dirty="0" err="1"/>
              <a:t>kalmamış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vaka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 </a:t>
            </a:r>
            <a:r>
              <a:rPr lang="en-US" dirty="0" err="1"/>
              <a:t>giderek</a:t>
            </a:r>
            <a:r>
              <a:rPr lang="en-US" dirty="0"/>
              <a:t> </a:t>
            </a:r>
            <a:r>
              <a:rPr lang="en-US" dirty="0" err="1"/>
              <a:t>artarak</a:t>
            </a:r>
            <a:r>
              <a:rPr lang="en-US" dirty="0"/>
              <a:t> </a:t>
            </a:r>
            <a:r>
              <a:rPr lang="en-US" dirty="0" err="1"/>
              <a:t>kıtalar</a:t>
            </a:r>
            <a:r>
              <a:rPr lang="en-US" dirty="0"/>
              <a:t> </a:t>
            </a:r>
            <a:r>
              <a:rPr lang="en-US" dirty="0" err="1"/>
              <a:t>arası</a:t>
            </a:r>
            <a:r>
              <a:rPr lang="en-US" dirty="0"/>
              <a:t> </a:t>
            </a:r>
            <a:r>
              <a:rPr lang="en-US" dirty="0" err="1"/>
              <a:t>bildirimler</a:t>
            </a:r>
            <a:r>
              <a:rPr lang="en-US" dirty="0"/>
              <a:t> </a:t>
            </a:r>
            <a:r>
              <a:rPr lang="en-US" dirty="0" err="1"/>
              <a:t>olmuştur</a:t>
            </a:r>
            <a:r>
              <a:rPr lang="en-US" dirty="0"/>
              <a:t>. </a:t>
            </a:r>
            <a:endParaRPr lang="tr-TR" dirty="0"/>
          </a:p>
          <a:p>
            <a:endParaRPr lang="tr-TR" dirty="0"/>
          </a:p>
          <a:p>
            <a:r>
              <a:rPr lang="en-US" dirty="0" err="1"/>
              <a:t>Çin’e</a:t>
            </a:r>
            <a:r>
              <a:rPr lang="en-US" dirty="0"/>
              <a:t> </a:t>
            </a:r>
            <a:r>
              <a:rPr lang="en-US" dirty="0" err="1"/>
              <a:t>gidecek</a:t>
            </a:r>
            <a:r>
              <a:rPr lang="en-US" dirty="0"/>
              <a:t> </a:t>
            </a:r>
            <a:r>
              <a:rPr lang="en-US" dirty="0" err="1"/>
              <a:t>kişilerin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çalışanlarının</a:t>
            </a:r>
            <a:r>
              <a:rPr lang="en-US" dirty="0"/>
              <a:t> </a:t>
            </a:r>
            <a:r>
              <a:rPr lang="en-US" dirty="0" err="1"/>
              <a:t>dikkatli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,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önlemleri</a:t>
            </a:r>
            <a:r>
              <a:rPr lang="en-US" dirty="0"/>
              <a:t> </a:t>
            </a:r>
            <a:r>
              <a:rPr lang="en-US" dirty="0" err="1"/>
              <a:t>alması</a:t>
            </a:r>
            <a:r>
              <a:rPr lang="en-US" dirty="0"/>
              <a:t>, </a:t>
            </a:r>
            <a:r>
              <a:rPr lang="en-US" dirty="0" err="1"/>
              <a:t>yolculuk</a:t>
            </a:r>
            <a:r>
              <a:rPr lang="en-US" dirty="0"/>
              <a:t> </a:t>
            </a:r>
            <a:r>
              <a:rPr lang="en-US" dirty="0" err="1"/>
              <a:t>dönüşü</a:t>
            </a:r>
            <a:r>
              <a:rPr lang="en-US" dirty="0"/>
              <a:t> 14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hastalananların</a:t>
            </a:r>
            <a:r>
              <a:rPr lang="en-US" dirty="0"/>
              <a:t> </a:t>
            </a:r>
            <a:r>
              <a:rPr lang="en-US" dirty="0" err="1"/>
              <a:t>doktora</a:t>
            </a:r>
            <a:r>
              <a:rPr lang="en-US" dirty="0"/>
              <a:t> </a:t>
            </a:r>
            <a:r>
              <a:rPr lang="en-US" dirty="0" err="1"/>
              <a:t>başvurması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seyahat</a:t>
            </a:r>
            <a:r>
              <a:rPr lang="en-US" dirty="0"/>
              <a:t> </a:t>
            </a:r>
            <a:r>
              <a:rPr lang="en-US" dirty="0" err="1"/>
              <a:t>öykülerini</a:t>
            </a:r>
            <a:r>
              <a:rPr lang="en-US" dirty="0"/>
              <a:t> </a:t>
            </a:r>
            <a:r>
              <a:rPr lang="en-US" dirty="0" err="1"/>
              <a:t>bildirmesi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hastalara</a:t>
            </a:r>
            <a:r>
              <a:rPr lang="en-US" dirty="0"/>
              <a:t> </a:t>
            </a:r>
            <a:r>
              <a:rPr lang="en-US" dirty="0" err="1"/>
              <a:t>multidisipliner</a:t>
            </a:r>
            <a:r>
              <a:rPr lang="en-US" dirty="0"/>
              <a:t> </a:t>
            </a:r>
            <a:r>
              <a:rPr lang="en-US" dirty="0" err="1"/>
              <a:t>yaklaşım</a:t>
            </a:r>
            <a:r>
              <a:rPr lang="en-US" dirty="0"/>
              <a:t> </a:t>
            </a:r>
            <a:r>
              <a:rPr lang="en-US" dirty="0" err="1"/>
              <a:t>önemlidir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9158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4085" y="404735"/>
            <a:ext cx="10244528" cy="701337"/>
          </a:xfrm>
          <a:solidFill>
            <a:schemeClr val="bg1"/>
          </a:solidFill>
        </p:spPr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1255998"/>
            <a:ext cx="10515600" cy="504320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2000" dirty="0">
                <a:ea typeface="Century Gothic" charset="0"/>
              </a:rPr>
              <a:t>2019-nCoV Hastalığı hakkında bilgi az</a:t>
            </a:r>
          </a:p>
          <a:p>
            <a:pPr>
              <a:lnSpc>
                <a:spcPct val="120000"/>
              </a:lnSpc>
            </a:pPr>
            <a:r>
              <a:rPr lang="tr-TR" sz="2000" dirty="0">
                <a:ea typeface="Century Gothic" charset="0"/>
              </a:rPr>
              <a:t>Olası Vaka tanımına uyan hasta;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İzole edilmeli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Numune alınmalı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ea typeface="Century Gothic" charset="0"/>
              </a:rPr>
              <a:t>N95/FFP2 </a:t>
            </a:r>
            <a:r>
              <a:rPr lang="en-US" sz="2000" b="1" dirty="0" err="1">
                <a:ea typeface="Century Gothic" charset="0"/>
              </a:rPr>
              <a:t>maske</a:t>
            </a:r>
            <a:r>
              <a:rPr lang="tr-TR" sz="2000" b="1" dirty="0">
                <a:ea typeface="Century Gothic" charset="0"/>
              </a:rPr>
              <a:t>: </a:t>
            </a:r>
            <a:r>
              <a:rPr lang="en-US" sz="2000" dirty="0" err="1">
                <a:ea typeface="Century Gothic" charset="0"/>
              </a:rPr>
              <a:t>Damlacık</a:t>
            </a:r>
            <a:r>
              <a:rPr lang="en-US" sz="2000" dirty="0">
                <a:ea typeface="Century Gothic" charset="0"/>
              </a:rPr>
              <a:t>/</a:t>
            </a:r>
            <a:r>
              <a:rPr lang="en-US" sz="2000" dirty="0" err="1">
                <a:ea typeface="Century Gothic" charset="0"/>
              </a:rPr>
              <a:t>areosolizasyona</a:t>
            </a:r>
            <a:r>
              <a:rPr lang="en-US" sz="2000" dirty="0">
                <a:ea typeface="Century Gothic" charset="0"/>
              </a:rPr>
              <a:t> </a:t>
            </a:r>
            <a:r>
              <a:rPr lang="en-US" sz="2000" dirty="0" err="1">
                <a:ea typeface="Century Gothic" charset="0"/>
              </a:rPr>
              <a:t>neden</a:t>
            </a:r>
            <a:r>
              <a:rPr lang="en-US" sz="2000" dirty="0">
                <a:ea typeface="Century Gothic" charset="0"/>
              </a:rPr>
              <a:t> </a:t>
            </a:r>
            <a:r>
              <a:rPr lang="en-US" sz="2000" dirty="0" err="1">
                <a:ea typeface="Century Gothic" charset="0"/>
              </a:rPr>
              <a:t>olan</a:t>
            </a:r>
            <a:r>
              <a:rPr lang="en-US" sz="2000" dirty="0">
                <a:ea typeface="Century Gothic" charset="0"/>
              </a:rPr>
              <a:t> </a:t>
            </a:r>
            <a:r>
              <a:rPr lang="en-US" sz="2000" dirty="0" err="1">
                <a:ea typeface="Century Gothic" charset="0"/>
              </a:rPr>
              <a:t>işlem</a:t>
            </a:r>
            <a:r>
              <a:rPr lang="tr-TR" sz="2000" dirty="0" err="1">
                <a:ea typeface="Century Gothic" charset="0"/>
              </a:rPr>
              <a:t>ler</a:t>
            </a:r>
            <a:r>
              <a:rPr lang="tr-TR" sz="2000" dirty="0">
                <a:ea typeface="Century Gothic" charset="0"/>
              </a:rPr>
              <a:t>(</a:t>
            </a:r>
            <a:r>
              <a:rPr lang="en-US" sz="2000" dirty="0" err="1">
                <a:ea typeface="Century Gothic" charset="0"/>
              </a:rPr>
              <a:t>aspirasyon</a:t>
            </a:r>
            <a:r>
              <a:rPr lang="en-US" sz="2000" dirty="0">
                <a:ea typeface="Century Gothic" charset="0"/>
              </a:rPr>
              <a:t>, </a:t>
            </a:r>
            <a:r>
              <a:rPr lang="en-US" sz="2000" dirty="0" err="1">
                <a:ea typeface="Century Gothic" charset="0"/>
              </a:rPr>
              <a:t>bronkoskopi</a:t>
            </a:r>
            <a:r>
              <a:rPr lang="en-US" sz="2000" dirty="0">
                <a:ea typeface="Century Gothic" charset="0"/>
              </a:rPr>
              <a:t> </a:t>
            </a:r>
            <a:r>
              <a:rPr lang="en-US" sz="2000" dirty="0" err="1">
                <a:ea typeface="Century Gothic" charset="0"/>
              </a:rPr>
              <a:t>ve</a:t>
            </a:r>
            <a:r>
              <a:rPr lang="en-US" sz="2000" dirty="0">
                <a:ea typeface="Century Gothic" charset="0"/>
              </a:rPr>
              <a:t> </a:t>
            </a:r>
            <a:r>
              <a:rPr lang="en-US" sz="2000" dirty="0" err="1">
                <a:ea typeface="Century Gothic" charset="0"/>
              </a:rPr>
              <a:t>bronkoskopik</a:t>
            </a:r>
            <a:r>
              <a:rPr lang="en-US" sz="2000" dirty="0">
                <a:ea typeface="Century Gothic" charset="0"/>
              </a:rPr>
              <a:t> </a:t>
            </a:r>
            <a:r>
              <a:rPr lang="en-US" sz="2000" dirty="0" err="1">
                <a:ea typeface="Century Gothic" charset="0"/>
              </a:rPr>
              <a:t>işlemler</a:t>
            </a:r>
            <a:r>
              <a:rPr lang="en-US" sz="2000" dirty="0">
                <a:ea typeface="Century Gothic" charset="0"/>
              </a:rPr>
              <a:t>, </a:t>
            </a:r>
            <a:r>
              <a:rPr lang="en-US" sz="2000" dirty="0" err="1">
                <a:ea typeface="Century Gothic" charset="0"/>
              </a:rPr>
              <a:t>entubasyon</a:t>
            </a:r>
            <a:r>
              <a:rPr lang="en-US" sz="2000" dirty="0">
                <a:ea typeface="Century Gothic" charset="0"/>
              </a:rPr>
              <a:t>, </a:t>
            </a:r>
            <a:r>
              <a:rPr lang="en-US" sz="2000" dirty="0" err="1">
                <a:ea typeface="Century Gothic" charset="0"/>
              </a:rPr>
              <a:t>solunum</a:t>
            </a:r>
            <a:r>
              <a:rPr lang="en-US" sz="2000" dirty="0">
                <a:ea typeface="Century Gothic" charset="0"/>
              </a:rPr>
              <a:t> </a:t>
            </a:r>
            <a:r>
              <a:rPr lang="en-US" sz="2000" dirty="0" err="1">
                <a:ea typeface="Century Gothic" charset="0"/>
              </a:rPr>
              <a:t>yolu</a:t>
            </a:r>
            <a:r>
              <a:rPr lang="en-US" sz="2000" dirty="0">
                <a:ea typeface="Century Gothic" charset="0"/>
              </a:rPr>
              <a:t> </a:t>
            </a:r>
            <a:r>
              <a:rPr lang="en-US" sz="2000" dirty="0" err="1">
                <a:ea typeface="Century Gothic" charset="0"/>
              </a:rPr>
              <a:t>numunesi</a:t>
            </a:r>
            <a:r>
              <a:rPr lang="en-US" sz="2000" dirty="0">
                <a:ea typeface="Century Gothic" charset="0"/>
              </a:rPr>
              <a:t> </a:t>
            </a:r>
            <a:r>
              <a:rPr lang="en-US" sz="2000" dirty="0" err="1">
                <a:ea typeface="Century Gothic" charset="0"/>
              </a:rPr>
              <a:t>alınması</a:t>
            </a:r>
            <a:r>
              <a:rPr lang="tr-TR" sz="2000" dirty="0">
                <a:ea typeface="Century Gothic" charset="0"/>
              </a:rPr>
              <a:t>) sırasında (diğer koruyucu ekipmanın yanında) kullanılmalı,</a:t>
            </a:r>
          </a:p>
          <a:p>
            <a:pPr>
              <a:lnSpc>
                <a:spcPct val="120000"/>
              </a:lnSpc>
            </a:pPr>
            <a:r>
              <a:rPr lang="tr-TR" sz="2000" dirty="0">
                <a:ea typeface="Century Gothic" charset="0"/>
              </a:rPr>
              <a:t>Diğer durumlarda </a:t>
            </a:r>
            <a:r>
              <a:rPr lang="tr-TR" sz="2000" b="1" dirty="0">
                <a:ea typeface="Century Gothic" charset="0"/>
              </a:rPr>
              <a:t>tıbbı maske </a:t>
            </a:r>
            <a:r>
              <a:rPr lang="tr-TR" sz="2000" dirty="0">
                <a:ea typeface="Century Gothic" charset="0"/>
              </a:rPr>
              <a:t>tercih edilmeli</a:t>
            </a:r>
          </a:p>
          <a:p>
            <a:pPr>
              <a:lnSpc>
                <a:spcPct val="120000"/>
              </a:lnSpc>
            </a:pPr>
            <a:r>
              <a:rPr lang="tr-TR" sz="2000" dirty="0">
                <a:ea typeface="Century Gothic" charset="0"/>
              </a:rPr>
              <a:t>Yakın Temaslı veya Uçak Temaslısı takibi telefonla her gün yapılmalı</a:t>
            </a:r>
          </a:p>
          <a:p>
            <a:pPr>
              <a:lnSpc>
                <a:spcPct val="120000"/>
              </a:lnSpc>
            </a:pPr>
            <a:r>
              <a:rPr lang="tr-TR" sz="2000" dirty="0">
                <a:ea typeface="Century Gothic" charset="0"/>
              </a:rPr>
              <a:t>Eller sık sık sabun ve suyla yıkanmalı</a:t>
            </a:r>
          </a:p>
          <a:p>
            <a:pPr marL="0" indent="0">
              <a:lnSpc>
                <a:spcPct val="120000"/>
              </a:lnSpc>
              <a:buNone/>
            </a:pPr>
            <a:endParaRPr lang="tr-TR" sz="2000" dirty="0">
              <a:ea typeface="Century Gothic" charset="0"/>
            </a:endParaRPr>
          </a:p>
          <a:p>
            <a:pPr>
              <a:lnSpc>
                <a:spcPct val="120000"/>
              </a:lnSpc>
            </a:pPr>
            <a:endParaRPr lang="tr-TR" sz="2000" dirty="0">
              <a:ea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528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E7697E98-04C0-499A-8A7E-B74BCAC1E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00" y="2359941"/>
            <a:ext cx="9144000" cy="2683370"/>
          </a:xfrm>
        </p:spPr>
        <p:txBody>
          <a:bodyPr/>
          <a:lstStyle/>
          <a:p>
            <a:r>
              <a:rPr lang="tr-TR" b="1" dirty="0">
                <a:latin typeface="Century Gothic" charset="0"/>
                <a:ea typeface="Century Gothic" charset="0"/>
                <a:cs typeface="Century Gothic" charset="0"/>
              </a:rPr>
              <a:t>2019-nCoV Hastalığı Rehberi ve Sunumu;</a:t>
            </a:r>
          </a:p>
          <a:p>
            <a:endParaRPr lang="tr-TR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tr-TR" b="1" dirty="0">
                <a:latin typeface="Century Gothic" charset="0"/>
                <a:ea typeface="Century Gothic" charset="0"/>
                <a:cs typeface="Century Gothic" charset="0"/>
              </a:rPr>
              <a:t>Yeni bilgiler eklendikçe güncellenmekte olup </a:t>
            </a:r>
          </a:p>
          <a:p>
            <a:endParaRPr lang="tr-TR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tr-TR" b="1" dirty="0">
                <a:latin typeface="Century Gothic" charset="0"/>
                <a:ea typeface="Century Gothic" charset="0"/>
                <a:cs typeface="Century Gothic" charset="0"/>
              </a:rPr>
              <a:t>HSGM </a:t>
            </a:r>
            <a:r>
              <a:rPr lang="tr-TR" b="1">
                <a:latin typeface="Century Gothic" charset="0"/>
                <a:ea typeface="Century Gothic" charset="0"/>
                <a:cs typeface="Century Gothic" charset="0"/>
              </a:rPr>
              <a:t>resmi web </a:t>
            </a:r>
            <a:r>
              <a:rPr lang="tr-TR" b="1" dirty="0">
                <a:latin typeface="Century Gothic" charset="0"/>
                <a:ea typeface="Century Gothic" charset="0"/>
                <a:cs typeface="Century Gothic" charset="0"/>
              </a:rPr>
              <a:t>sayfasından yayınlanmaktadır.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25379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4FF39B28-A26B-3540-AAC4-D9FB7127B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230" y="1360029"/>
            <a:ext cx="4104565" cy="283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xmlns="" id="{E6C161D6-80A4-3240-9E3B-AF27CBF1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45" y="1923393"/>
            <a:ext cx="11467386" cy="49346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H</a:t>
            </a:r>
            <a:r>
              <a:rPr lang="en-US" dirty="0" err="1"/>
              <a:t>ayvanlar</a:t>
            </a:r>
            <a:r>
              <a:rPr lang="tr-TR" dirty="0"/>
              <a:t>dan bulaştığı</a:t>
            </a:r>
            <a:r>
              <a:rPr lang="en-US" dirty="0"/>
              <a:t> </a:t>
            </a:r>
            <a:r>
              <a:rPr lang="en-US" dirty="0" err="1"/>
              <a:t>düşünülmek</a:t>
            </a:r>
            <a:r>
              <a:rPr lang="tr-TR" dirty="0"/>
              <a:t>te</a:t>
            </a:r>
          </a:p>
          <a:p>
            <a:pPr>
              <a:lnSpc>
                <a:spcPct val="120000"/>
              </a:lnSpc>
            </a:pPr>
            <a:r>
              <a:rPr lang="tr-TR" dirty="0"/>
              <a:t>İ</a:t>
            </a:r>
            <a:r>
              <a:rPr lang="en-US" dirty="0" err="1"/>
              <a:t>nsandan</a:t>
            </a:r>
            <a:r>
              <a:rPr lang="en-US" dirty="0"/>
              <a:t> </a:t>
            </a:r>
            <a:r>
              <a:rPr lang="en-US" dirty="0" err="1"/>
              <a:t>insana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merkezlerinde</a:t>
            </a:r>
            <a:r>
              <a:rPr lang="en-US" dirty="0"/>
              <a:t> </a:t>
            </a:r>
            <a:r>
              <a:rPr lang="en-US" dirty="0" err="1"/>
              <a:t>bulaş</a:t>
            </a:r>
            <a:r>
              <a:rPr lang="en-US" dirty="0"/>
              <a:t> </a:t>
            </a:r>
            <a:r>
              <a:rPr lang="en-US" dirty="0" err="1"/>
              <a:t>bildirilmiş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en-US" dirty="0" err="1"/>
              <a:t>Şu</a:t>
            </a:r>
            <a:r>
              <a:rPr lang="tr-TR" dirty="0"/>
              <a:t>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hastalığın</a:t>
            </a:r>
            <a:r>
              <a:rPr lang="en-US" dirty="0"/>
              <a:t> </a:t>
            </a:r>
            <a:r>
              <a:rPr lang="en-US" dirty="0" err="1"/>
              <a:t>bulaşma</a:t>
            </a:r>
            <a:r>
              <a:rPr lang="en-US" dirty="0"/>
              <a:t> </a:t>
            </a:r>
            <a:r>
              <a:rPr lang="en-US" dirty="0" err="1"/>
              <a:t>yolunun</a:t>
            </a:r>
            <a:r>
              <a:rPr lang="en-US" dirty="0"/>
              <a:t> </a:t>
            </a:r>
            <a:r>
              <a:rPr lang="en-US" b="1" dirty="0" err="1"/>
              <a:t>damlacık</a:t>
            </a:r>
            <a:r>
              <a:rPr lang="en-US" b="1" dirty="0"/>
              <a:t> </a:t>
            </a:r>
            <a:r>
              <a:rPr lang="en-US" b="1" dirty="0" err="1"/>
              <a:t>yoluyla</a:t>
            </a:r>
            <a:r>
              <a:rPr lang="en-US" b="1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bildirilmiş</a:t>
            </a:r>
            <a:endParaRPr lang="tr-TR" dirty="0"/>
          </a:p>
          <a:p>
            <a:pPr>
              <a:lnSpc>
                <a:spcPct val="120000"/>
              </a:lnSpc>
            </a:pPr>
            <a:endParaRPr lang="tr-TR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xmlns="" id="{D210DC02-7EEF-42A0-BB14-37CF5E19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5" y="1260612"/>
            <a:ext cx="10515600" cy="662782"/>
          </a:xfrm>
        </p:spPr>
        <p:txBody>
          <a:bodyPr/>
          <a:lstStyle/>
          <a:p>
            <a:r>
              <a:rPr lang="tr-TR" sz="3600" b="1" dirty="0"/>
              <a:t>Bulaş Yolu</a:t>
            </a:r>
          </a:p>
        </p:txBody>
      </p:sp>
    </p:spTree>
    <p:extLst>
      <p:ext uri="{BB962C8B-B14F-4D97-AF65-F5344CB8AC3E}">
        <p14:creationId xmlns:p14="http://schemas.microsoft.com/office/powerpoint/2010/main" val="316401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421" y="1923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xmlns="" id="{E6C161D6-80A4-3240-9E3B-AF27CBF1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45" y="1923393"/>
            <a:ext cx="11467386" cy="49346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S</a:t>
            </a:r>
            <a:r>
              <a:rPr lang="en-US" dirty="0" err="1"/>
              <a:t>ınırlı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mevcut</a:t>
            </a:r>
            <a:r>
              <a:rPr lang="en-US" dirty="0"/>
              <a:t> </a:t>
            </a:r>
            <a:endParaRPr lang="tr-TR" sz="2400" dirty="0">
              <a:latin typeface="+mn-lt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MERS-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SARS-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epidemiyoloji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bilgisine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güne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kadar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olabileceği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düşünülmekte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dirty="0"/>
              <a:t>Çin’in 425 kişilik vaka serisinde ortalama </a:t>
            </a:r>
            <a:r>
              <a:rPr lang="tr-TR" dirty="0" err="1"/>
              <a:t>inkübasyon</a:t>
            </a:r>
            <a:r>
              <a:rPr lang="tr-TR" dirty="0"/>
              <a:t> süresi 5,2 gün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tr-TR" dirty="0"/>
              <a:t>B</a:t>
            </a:r>
            <a:r>
              <a:rPr lang="en-US" dirty="0"/>
              <a:t>u durum </a:t>
            </a:r>
            <a:r>
              <a:rPr lang="en-US" dirty="0" err="1"/>
              <a:t>ilerleyen</a:t>
            </a:r>
            <a:r>
              <a:rPr lang="en-US" dirty="0"/>
              <a:t> </a:t>
            </a:r>
            <a:r>
              <a:rPr lang="en-US" dirty="0" err="1"/>
              <a:t>dönemde</a:t>
            </a:r>
            <a:r>
              <a:rPr lang="en-US" dirty="0"/>
              <a:t> </a:t>
            </a:r>
            <a:r>
              <a:rPr lang="en-US" dirty="0" err="1"/>
              <a:t>virüsün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yapısında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çıkabilecek</a:t>
            </a:r>
            <a:r>
              <a:rPr lang="en-US" dirty="0"/>
              <a:t> </a:t>
            </a:r>
            <a:r>
              <a:rPr lang="en-US" dirty="0" err="1"/>
              <a:t>değişikliklere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farklılaşabilir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en-US" dirty="0" err="1"/>
              <a:t>Şu</a:t>
            </a:r>
            <a:r>
              <a:rPr lang="en-US" dirty="0"/>
              <a:t> an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bulaştırıcılık</a:t>
            </a:r>
            <a:r>
              <a:rPr lang="en-US" dirty="0"/>
              <a:t> </a:t>
            </a:r>
            <a:r>
              <a:rPr lang="en-US" dirty="0" err="1"/>
              <a:t>süresi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virüsün</a:t>
            </a:r>
            <a:r>
              <a:rPr lang="en-US" dirty="0"/>
              <a:t>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ortama</a:t>
            </a:r>
            <a:r>
              <a:rPr lang="en-US" dirty="0"/>
              <a:t> </a:t>
            </a:r>
            <a:r>
              <a:rPr lang="en-US" dirty="0" err="1"/>
              <a:t>dayanma</a:t>
            </a:r>
            <a:r>
              <a:rPr lang="en-US" dirty="0"/>
              <a:t> </a:t>
            </a:r>
            <a:r>
              <a:rPr lang="en-US" dirty="0" err="1"/>
              <a:t>süresi</a:t>
            </a:r>
            <a:r>
              <a:rPr lang="en-US" dirty="0"/>
              <a:t> net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bilinmemekte</a:t>
            </a:r>
            <a:r>
              <a:rPr lang="en-US" dirty="0"/>
              <a:t>  </a:t>
            </a:r>
            <a:endParaRPr lang="tr-TR" dirty="0"/>
          </a:p>
          <a:p>
            <a:pPr>
              <a:lnSpc>
                <a:spcPct val="120000"/>
              </a:lnSpc>
            </a:pPr>
            <a:endParaRPr lang="tr-TR" dirty="0"/>
          </a:p>
          <a:p>
            <a:pPr>
              <a:lnSpc>
                <a:spcPct val="120000"/>
              </a:lnSpc>
            </a:pPr>
            <a:endParaRPr lang="tr-TR" dirty="0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xmlns="" id="{D210DC02-7EEF-42A0-BB14-37CF5E19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5" y="1260612"/>
            <a:ext cx="10515600" cy="662782"/>
          </a:xfrm>
        </p:spPr>
        <p:txBody>
          <a:bodyPr/>
          <a:lstStyle/>
          <a:p>
            <a:r>
              <a:rPr lang="tr-TR" sz="3600" b="1" dirty="0"/>
              <a:t>İ</a:t>
            </a:r>
            <a:r>
              <a:rPr lang="en-US" dirty="0" err="1"/>
              <a:t>nkübasyon</a:t>
            </a:r>
            <a:r>
              <a:rPr lang="en-US" dirty="0"/>
              <a:t> </a:t>
            </a:r>
            <a:r>
              <a:rPr lang="tr-TR" dirty="0"/>
              <a:t>S</a:t>
            </a:r>
            <a:r>
              <a:rPr lang="en-US" dirty="0" err="1"/>
              <a:t>üresi</a:t>
            </a:r>
            <a:r>
              <a:rPr lang="en-US" dirty="0"/>
              <a:t> 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2738051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</TotalTime>
  <Words>3900</Words>
  <Application>Microsoft Office PowerPoint</Application>
  <PresentationFormat>Geniş ekran</PresentationFormat>
  <Paragraphs>502</Paragraphs>
  <Slides>76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76</vt:i4>
      </vt:variant>
    </vt:vector>
  </HeadingPairs>
  <TitlesOfParts>
    <vt:vector size="84" baseType="lpstr">
      <vt:lpstr>Arial</vt:lpstr>
      <vt:lpstr>Calibri</vt:lpstr>
      <vt:lpstr>Calibri Light</vt:lpstr>
      <vt:lpstr>Century Gothic</vt:lpstr>
      <vt:lpstr>Segoe UI Symbol</vt:lpstr>
      <vt:lpstr>Times New Roman</vt:lpstr>
      <vt:lpstr>Wingdings</vt:lpstr>
      <vt:lpstr>Office Teması</vt:lpstr>
      <vt:lpstr>PowerPoint Sunusu</vt:lpstr>
      <vt:lpstr>PowerPoint Sunusu</vt:lpstr>
      <vt:lpstr>Coronavirüsler</vt:lpstr>
      <vt:lpstr>Coronavirüsler</vt:lpstr>
      <vt:lpstr>Yeni Coronavirus (2019-nCoV)</vt:lpstr>
      <vt:lpstr>Epidemiyoloji</vt:lpstr>
      <vt:lpstr>Kaynak</vt:lpstr>
      <vt:lpstr>Bulaş Yolu</vt:lpstr>
      <vt:lpstr>İnkübasyon Süresi </vt:lpstr>
      <vt:lpstr>Hastalığın Klinik Özellikleri</vt:lpstr>
      <vt:lpstr> Laboratuvar Testleri </vt:lpstr>
      <vt:lpstr>Olası Vaka</vt:lpstr>
      <vt:lpstr>PowerPoint Sunusu</vt:lpstr>
      <vt:lpstr>Kesin Vaka</vt:lpstr>
      <vt:lpstr>Vaka Takip Algoritması</vt:lpstr>
      <vt:lpstr>PowerPoint Sunusu</vt:lpstr>
      <vt:lpstr>PowerPoint Sunusu</vt:lpstr>
      <vt:lpstr>Olası Vaka Tanımına Uyan Hasta Uçakta saptanırsa</vt:lpstr>
      <vt:lpstr>Olası Vaka Tanımına Uyan Hasta Havalimanında Saptanırsa</vt:lpstr>
      <vt:lpstr>Olası Vaka Tanımına Uyan Hasta Havalimanında Saptanırsa</vt:lpstr>
      <vt:lpstr>Olası Vaka Tanımına Uyan Hasta Havalimanında Saptanırsa</vt:lpstr>
      <vt:lpstr>Vaka Bilgi Formu</vt:lpstr>
      <vt:lpstr>NUMUNE</vt:lpstr>
      <vt:lpstr>Numune Alınması </vt:lpstr>
      <vt:lpstr>İkinci Numune Alınması </vt:lpstr>
      <vt:lpstr>Numune</vt:lpstr>
      <vt:lpstr>Numune Alımı ve Gönderilmesi Sırasında Güvenlik Prosedürleri</vt:lpstr>
      <vt:lpstr>Numune Alımı ve Gönderilmesi Sırasında Güvenlik Prosedürleri</vt:lpstr>
      <vt:lpstr>Kayıt Edilmesi Gereken Bilgiler</vt:lpstr>
      <vt:lpstr>Temaslı Takibi </vt:lpstr>
      <vt:lpstr>TEMASLI TAKİBİ</vt:lpstr>
      <vt:lpstr>Yakın Temaslı</vt:lpstr>
      <vt:lpstr>Yakın Temaslı</vt:lpstr>
      <vt:lpstr>Uçak Temaslısı</vt:lpstr>
      <vt:lpstr>Uçak Temaslısı</vt:lpstr>
      <vt:lpstr>Temaslı Takibi </vt:lpstr>
      <vt:lpstr>Temaslı Takibi </vt:lpstr>
      <vt:lpstr>Temaslı Takibi </vt:lpstr>
      <vt:lpstr>Temaslı Algoritması, İl Sağlık Müdürlüğü</vt:lpstr>
      <vt:lpstr>ENFEKSİYON KONTROLÜ VE İZOLASYON </vt:lpstr>
      <vt:lpstr>PowerPoint Sunusu</vt:lpstr>
      <vt:lpstr>Hastaneye Yatış</vt:lpstr>
      <vt:lpstr>Kesin/Olası 2019-nCoV Vakaları ile 1 Metreden Daha Yakın Temas Edecek Personel İçin Gerekli Kişisel Koruyucu Malzeme </vt:lpstr>
      <vt:lpstr>Hasta Odasının Özellikleri</vt:lpstr>
      <vt:lpstr>Hasta Odasının Özellikleri</vt:lpstr>
      <vt:lpstr>Hasta Odasının Özellikleri</vt:lpstr>
      <vt:lpstr>Hasta Odasının Özellikleri</vt:lpstr>
      <vt:lpstr>Hasta Odasına Giriş ve Hastaya Yaklaşım</vt:lpstr>
      <vt:lpstr>Hasta Odasına Giriş ve Hastaya Yaklaşım</vt:lpstr>
      <vt:lpstr>Hasta Odasına Giriş ve Hastaya Yaklaşım</vt:lpstr>
      <vt:lpstr>Hasta Odasına Giriş ve Hastaya Yaklaşım</vt:lpstr>
      <vt:lpstr>PowerPoint Sunusu</vt:lpstr>
      <vt:lpstr>PowerPoint Sunusu</vt:lpstr>
      <vt:lpstr>PowerPoint Sunusu</vt:lpstr>
      <vt:lpstr>Hasta Nakli</vt:lpstr>
      <vt:lpstr>Hasta Nakli</vt:lpstr>
      <vt:lpstr>Sağlık Kurumuna Başvuran Hastaların Yönetimi</vt:lpstr>
      <vt:lpstr>Evde Hasta İzlemi</vt:lpstr>
      <vt:lpstr>Evde Hasta İzlemi</vt:lpstr>
      <vt:lpstr>Evde Hasta İzlemi</vt:lpstr>
      <vt:lpstr>Evde Hasta İzlemi</vt:lpstr>
      <vt:lpstr>Evde Hasta İzlemi</vt:lpstr>
      <vt:lpstr>Evde Hasta İzlemi</vt:lpstr>
      <vt:lpstr>Evde Hasta İzlemi</vt:lpstr>
      <vt:lpstr>Evde Temaslı İzlemi</vt:lpstr>
      <vt:lpstr>Evde Temaslı İzlemi</vt:lpstr>
      <vt:lpstr>Evde Temaslı İzlemi</vt:lpstr>
      <vt:lpstr>Hasta bakımı ve tedavisi</vt:lpstr>
      <vt:lpstr>Hasta bakımı ve tedavisi</vt:lpstr>
      <vt:lpstr>Vaka Görülen Ülkelere Gidecek Kişilerin Yapması Gerekenler</vt:lpstr>
      <vt:lpstr>Vaka Görülen Ülkelere Gidecek Kişilerin Yapması Gerekenler</vt:lpstr>
      <vt:lpstr>Vaka Görülen Ülkelere Gidecek Kişilerin Yapması Gerekenler</vt:lpstr>
      <vt:lpstr>PowerPoint Sunusu</vt:lpstr>
      <vt:lpstr>Özet</vt:lpstr>
      <vt:lpstr>PowerPoint Sunusu</vt:lpstr>
      <vt:lpstr>PowerPoint Sunusu</vt:lpstr>
    </vt:vector>
  </TitlesOfParts>
  <Manager>IT Koordinatörü</Manager>
  <Company>THSK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Bakan Bey Sunum</dc:title>
  <dc:creator>Görkem Özçelik</dc:creator>
  <cp:lastModifiedBy>HasanCETIN</cp:lastModifiedBy>
  <cp:revision>261</cp:revision>
  <dcterms:created xsi:type="dcterms:W3CDTF">2016-06-25T12:01:38Z</dcterms:created>
  <dcterms:modified xsi:type="dcterms:W3CDTF">2020-02-04T08:45:20Z</dcterms:modified>
</cp:coreProperties>
</file>