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sldIdLst>
    <p:sldId id="256" r:id="rId2"/>
    <p:sldId id="282" r:id="rId3"/>
    <p:sldId id="257" r:id="rId4"/>
    <p:sldId id="258" r:id="rId5"/>
    <p:sldId id="259" r:id="rId6"/>
    <p:sldId id="261" r:id="rId7"/>
    <p:sldId id="287" r:id="rId8"/>
    <p:sldId id="262" r:id="rId9"/>
    <p:sldId id="266" r:id="rId10"/>
    <p:sldId id="263" r:id="rId11"/>
    <p:sldId id="288" r:id="rId12"/>
    <p:sldId id="264" r:id="rId13"/>
    <p:sldId id="26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98" r:id="rId26"/>
    <p:sldId id="295" r:id="rId27"/>
    <p:sldId id="278" r:id="rId28"/>
    <p:sldId id="279" r:id="rId29"/>
    <p:sldId id="291" r:id="rId30"/>
    <p:sldId id="293" r:id="rId31"/>
    <p:sldId id="280" r:id="rId32"/>
    <p:sldId id="299" r:id="rId33"/>
    <p:sldId id="301" r:id="rId34"/>
    <p:sldId id="294" r:id="rId35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FFFF"/>
    <a:srgbClr val="FFCCCC"/>
    <a:srgbClr val="FFFFCC"/>
    <a:srgbClr val="CCFFCC"/>
    <a:srgbClr val="FF0000"/>
    <a:srgbClr val="8000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471FACB-266B-4F30-B46B-7C189335B6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9583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2BFE6-EF19-4577-8028-685A28A7461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792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73E20-9AD3-43BB-9951-4848FF99C9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6246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ACF107-F1C1-4EB0-81F4-18FC80703AA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1544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4A6BA-AC61-40A3-B0C1-D04A952D57F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6231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FA89D-C6AC-4923-B9D8-A3761DCFBE5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73574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CCC0-F7AA-45BF-9BBF-724F94A140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05802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E7162-7B1F-4B5F-A2CD-D71E569F1FF8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0645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DE350-1189-44CD-89AB-09E154CC2BC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38294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6B3DC8-1E28-4F72-9F5A-10FC2B970B81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988207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593AA-2DB0-48E7-8A49-49A2AD9F918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505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912A9-27B3-4506-84C9-CE1FBFEB825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52165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96FDE-DF7A-41F3-B613-1F217AA439C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2942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0E65F-3322-4144-B307-C20580F6D926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2799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56C798-FD6A-4A6B-9AF3-C41F16352B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100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biçemi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biçemlerini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AF3420-C42F-4368-8F0E-E74D26DF13B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596" y="2132856"/>
            <a:ext cx="6408738" cy="2089150"/>
          </a:xfrm>
        </p:spPr>
        <p:txBody>
          <a:bodyPr/>
          <a:lstStyle/>
          <a:p>
            <a:r>
              <a:rPr lang="tr-TR" altLang="tr-TR" sz="3600" b="1" dirty="0" smtClean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HASTALIĞI</a:t>
            </a:r>
            <a:br>
              <a:rPr lang="tr-TR" altLang="tr-TR" sz="3600" b="1" dirty="0" smtClean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 smtClean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br>
              <a:rPr lang="tr-TR" altLang="tr-TR" sz="3600" b="1" dirty="0" smtClean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3600" b="1" dirty="0" smtClean="0">
                <a:solidFill>
                  <a:srgbClr val="2222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HAFTASI</a:t>
            </a:r>
            <a:endParaRPr lang="tr-TR" altLang="tr-TR" sz="3600" dirty="0" smtClean="0">
              <a:solidFill>
                <a:srgbClr val="2222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Resim 4" descr="C:\Users\atinc.atalay\Desktop\DIABGM-Oluşum\Logolar\TC-Yeni-Logo-T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526" y="188708"/>
            <a:ext cx="1571617" cy="1471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875" y="3915699"/>
            <a:ext cx="1946920" cy="274857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14" y="206607"/>
            <a:ext cx="1682977" cy="1582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28775"/>
            <a:ext cx="4191000" cy="1728788"/>
          </a:xfrm>
          <a:solidFill>
            <a:srgbClr val="CCFFFF"/>
          </a:soli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600" smtClean="0"/>
              <a:t>Verem mikrobu vücuda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600" smtClean="0"/>
              <a:t>girdikten sonra yıllarca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600" smtClean="0"/>
              <a:t>hastalık yapmadan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600" smtClean="0"/>
              <a:t>akciğerlerde bekleyebilir.</a:t>
            </a:r>
          </a:p>
        </p:txBody>
      </p:sp>
      <p:pic>
        <p:nvPicPr>
          <p:cNvPr id="14339" name="Picture 4" descr="Image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3451225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495800" y="4005263"/>
            <a:ext cx="4191000" cy="1724025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600" dirty="0">
                <a:cs typeface="+mn-cs"/>
              </a:rPr>
              <a:t>Vücudunda verem mikrobu taşıyanların yaklaşık </a:t>
            </a:r>
            <a:r>
              <a:rPr lang="tr-TR" sz="2600" dirty="0">
                <a:solidFill>
                  <a:srgbClr val="FF0000"/>
                </a:solidFill>
                <a:cs typeface="+mn-cs"/>
              </a:rPr>
              <a:t>%5-10</a:t>
            </a:r>
            <a:r>
              <a:rPr lang="tr-TR" sz="2600" dirty="0">
                <a:cs typeface="+mn-cs"/>
              </a:rPr>
              <a:t>’u daha sonraki yıllarda VEREM HASTASI olur</a:t>
            </a:r>
            <a:r>
              <a:rPr lang="tr-TR" sz="2800" dirty="0"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355600" y="404813"/>
            <a:ext cx="8320088" cy="954087"/>
          </a:xfrm>
          <a:prstGeom prst="rect">
            <a:avLst/>
          </a:prstGeom>
          <a:solidFill>
            <a:srgbClr val="FFCCFF"/>
          </a:solidFill>
          <a:ln w="190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HANGİ  DURUMLARDA VEREM HASTALIĞINA </a:t>
            </a:r>
          </a:p>
          <a:p>
            <a:pPr algn="ctr" eaLnBrk="1" hangingPunct="1">
              <a:defRPr/>
            </a:pPr>
            <a:r>
              <a:rPr lang="tr-TR" sz="2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YAKALANMA RİSKİ ARTAR?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23850" y="1844675"/>
            <a:ext cx="8386763" cy="440120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u="sng" dirty="0"/>
              <a:t>Tedavi görmeyen</a:t>
            </a:r>
            <a:r>
              <a:rPr lang="tr-TR" altLang="tr-TR" sz="2800" dirty="0"/>
              <a:t> verem hastası ile aynı evde  yaşayanlar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/>
              <a:t>5 yaşından küçükler, yaşlılar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/>
              <a:t>İdeal vücut ağırlığının %90’ından daha az kiloda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/>
              <a:t>HIV/AIDS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>
                <a:cs typeface="Segoe UI" panose="020B0502040204020203" pitchFamily="34" charset="0"/>
              </a:rPr>
              <a:t>Şeker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/>
              <a:t>Vücut direncini azaltan diğer hastalığı olanlar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/>
              <a:t>Sigara </a:t>
            </a:r>
            <a:r>
              <a:rPr lang="tr-TR" altLang="tr-TR" sz="2800" dirty="0" smtClean="0"/>
              <a:t>nargile içenler, </a:t>
            </a:r>
          </a:p>
          <a:p>
            <a:pPr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tr-TR" altLang="tr-TR" sz="2800" dirty="0" smtClean="0"/>
              <a:t>İlaç </a:t>
            </a:r>
            <a:r>
              <a:rPr lang="tr-TR" altLang="tr-TR" sz="2800" dirty="0"/>
              <a:t>ve alkol bağımlısı olanlar     </a:t>
            </a:r>
            <a:endParaRPr lang="tr-TR" altLang="tr-TR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765E76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052638"/>
            <a:ext cx="6629400" cy="2671762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smtClean="0">
                <a:latin typeface="Arial" panose="020B0604020202020204" pitchFamily="34" charset="0"/>
                <a:cs typeface="Arial" panose="020B0604020202020204" pitchFamily="34" charset="0"/>
              </a:rPr>
              <a:t>HASTALIK BELİRTİLERİ NELERDİR?</a:t>
            </a:r>
            <a:endParaRPr lang="tr-TR" altLang="tr-TR" sz="4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51275" y="765175"/>
            <a:ext cx="4321175" cy="1151657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altLang="tr-TR" sz="2600" b="1" dirty="0" smtClean="0"/>
              <a:t>ÖKSÜRÜK:</a:t>
            </a:r>
            <a:r>
              <a:rPr lang="tr-TR" altLang="tr-TR" sz="2600" dirty="0" smtClean="0"/>
              <a:t> 2-3 haftadan fazla süren ve inatçı öksürük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755650" y="3860800"/>
            <a:ext cx="4176713" cy="2293938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600" b="1" dirty="0"/>
              <a:t>BALGAM ÇIKARMA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tr-TR" altLang="tr-TR" sz="2600" b="1" dirty="0"/>
              <a:t>KAN TÜKÜRME:</a:t>
            </a:r>
            <a:r>
              <a:rPr lang="tr-TR" altLang="tr-TR" sz="2600" dirty="0"/>
              <a:t> Bazı durumlarda, özellikle teşhis ve tedavide geç kalınırsa görülür.</a:t>
            </a:r>
          </a:p>
        </p:txBody>
      </p:sp>
      <p:pic>
        <p:nvPicPr>
          <p:cNvPr id="17412" name="Picture 8" descr="hemoptizi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429000"/>
            <a:ext cx="2736850" cy="2736850"/>
          </a:xfrm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413" name="Picture 4" descr="k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2751137" cy="247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ateş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692150"/>
            <a:ext cx="3744912" cy="2592388"/>
          </a:xfrm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13" descr="iştahsızlı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3411538"/>
            <a:ext cx="3767137" cy="282575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323850" y="1903413"/>
            <a:ext cx="4103688" cy="2894012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tr-TR" altLang="tr-TR" sz="2600" dirty="0">
                <a:solidFill>
                  <a:srgbClr val="000099"/>
                </a:solidFill>
              </a:rPr>
              <a:t>Ateş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600" dirty="0">
                <a:solidFill>
                  <a:srgbClr val="000099"/>
                </a:solidFill>
              </a:rPr>
              <a:t>Gece terlemesi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600" dirty="0">
                <a:solidFill>
                  <a:srgbClr val="000099"/>
                </a:solidFill>
              </a:rPr>
              <a:t>İştahsızlık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600" dirty="0" smtClean="0">
                <a:solidFill>
                  <a:srgbClr val="000099"/>
                </a:solidFill>
              </a:rPr>
              <a:t>Kilo </a:t>
            </a:r>
            <a:r>
              <a:rPr lang="tr-TR" altLang="tr-TR" sz="2600" dirty="0">
                <a:solidFill>
                  <a:srgbClr val="000099"/>
                </a:solidFill>
              </a:rPr>
              <a:t>kaybı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600" dirty="0" smtClean="0">
                <a:solidFill>
                  <a:srgbClr val="000099"/>
                </a:solidFill>
              </a:rPr>
              <a:t>Yorgunluk, </a:t>
            </a:r>
            <a:r>
              <a:rPr lang="tr-TR" altLang="tr-TR" sz="2600" dirty="0">
                <a:solidFill>
                  <a:srgbClr val="000099"/>
                </a:solidFill>
              </a:rPr>
              <a:t>halsizlik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600" dirty="0">
                <a:solidFill>
                  <a:srgbClr val="000099"/>
                </a:solidFill>
              </a:rPr>
              <a:t>Nefes darlığı</a:t>
            </a:r>
          </a:p>
          <a:p>
            <a:pPr eaLnBrk="1" hangingPunct="1">
              <a:spcBef>
                <a:spcPct val="0"/>
              </a:spcBef>
            </a:pPr>
            <a:r>
              <a:rPr lang="tr-TR" altLang="tr-TR" sz="2600" dirty="0">
                <a:solidFill>
                  <a:srgbClr val="000099"/>
                </a:solidFill>
              </a:rPr>
              <a:t>Göğüs ve sırt ağrısı</a:t>
            </a:r>
            <a:endParaRPr lang="tr-TR" altLang="tr-TR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765E76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28838"/>
            <a:ext cx="7772400" cy="2452687"/>
          </a:xfr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HASTALIĞI TEŞHİSİ NASIL KONULUR?</a:t>
            </a:r>
            <a:endParaRPr lang="tr-TR" altLang="tr-TR" sz="40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tr-TR" altLang="tr-TR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5013325"/>
            <a:ext cx="5040312" cy="1152525"/>
          </a:xfrm>
          <a:solidFill>
            <a:srgbClr val="FFFFCC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r-TR" altLang="tr-TR" sz="2800" b="1" u="sng" smtClean="0"/>
              <a:t>RÖNTGEN FİLMİ:</a:t>
            </a:r>
            <a:r>
              <a:rPr lang="tr-TR" altLang="tr-TR" sz="2800" u="sng" smtClean="0"/>
              <a:t> </a:t>
            </a:r>
          </a:p>
          <a:p>
            <a:pPr>
              <a:buFontTx/>
              <a:buNone/>
            </a:pPr>
            <a:r>
              <a:rPr lang="tr-TR" altLang="tr-TR" sz="2400" smtClean="0"/>
              <a:t>Veremli bir hastanın akciğer grafisi</a:t>
            </a: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4067175" y="404813"/>
            <a:ext cx="4800600" cy="2719387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800" b="1" u="sng"/>
              <a:t>BALGAM MUAYENESİ:</a:t>
            </a:r>
            <a:r>
              <a:rPr lang="tr-TR" altLang="tr-TR" sz="2400"/>
              <a:t> Verem teşhisinde en önemli yöntemdir. Verem şüphesi olanlarda mutlaka yapılmalıdır. Balgamında mikrop görülen hastalar çevrelerindeki kişilere hastalığı bulaştırır. </a:t>
            </a:r>
          </a:p>
        </p:txBody>
      </p:sp>
      <p:pic>
        <p:nvPicPr>
          <p:cNvPr id="20485" name="Picture 7" descr="Image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581400" cy="41148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2" descr="tuberculosis-coug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05263"/>
            <a:ext cx="2808288" cy="219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95738" y="1555750"/>
            <a:ext cx="4824412" cy="3529013"/>
          </a:xfrm>
          <a:solidFill>
            <a:srgbClr val="CCFF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tr-TR" altLang="tr-TR" sz="3600" dirty="0" smtClean="0"/>
              <a:t>	</a:t>
            </a:r>
            <a:r>
              <a:rPr lang="tr-TR" altLang="tr-TR" sz="2800" b="1" dirty="0" smtClean="0"/>
              <a:t>TÜBERKÜLİN DERİ TESTİ (PPD/TDT): </a:t>
            </a:r>
          </a:p>
          <a:p>
            <a:pPr>
              <a:buFontTx/>
              <a:buNone/>
            </a:pPr>
            <a:r>
              <a:rPr lang="tr-TR" altLang="tr-TR" sz="2600" dirty="0" smtClean="0"/>
              <a:t>	Kişinin verem mikrobu ile karşılaşıp karşılaşmadığını öğrenmemizi sağlar.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611188" y="2997200"/>
            <a:ext cx="3024187" cy="7112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000"/>
              <a:t>Sol kola yapılan test 48-72 saat sonra ölçülür.</a:t>
            </a:r>
          </a:p>
        </p:txBody>
      </p:sp>
      <p:pic>
        <p:nvPicPr>
          <p:cNvPr id="2150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92150"/>
            <a:ext cx="30781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3" y="3933825"/>
            <a:ext cx="18319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765E76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0"/>
            <a:ext cx="7772400" cy="1905000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smtClean="0">
                <a:latin typeface="Arial" panose="020B0604020202020204" pitchFamily="34" charset="0"/>
                <a:cs typeface="Arial" panose="020B0604020202020204" pitchFamily="34" charset="0"/>
              </a:rPr>
              <a:t>VEREM HASTALIĞI NASIL TEDAVİ EDİLİR?</a:t>
            </a:r>
            <a:endParaRPr lang="tr-TR" altLang="tr-TR" sz="4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685800"/>
            <a:ext cx="4572000" cy="1600200"/>
          </a:xfrm>
        </p:spPr>
        <p:txBody>
          <a:bodyPr/>
          <a:lstStyle/>
          <a:p>
            <a:pPr>
              <a:buFontTx/>
              <a:buNone/>
            </a:pPr>
            <a:r>
              <a:rPr lang="tr-TR" altLang="tr-TR" smtClean="0"/>
              <a:t>		</a:t>
            </a:r>
          </a:p>
        </p:txBody>
      </p:sp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572000" y="2420938"/>
            <a:ext cx="4267200" cy="147320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000"/>
              <a:t>İlaçlarını düzenli kullanan hastalar başkalarına hastalık bulaştırmaz.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0" y="4083050"/>
            <a:ext cx="4267200" cy="193833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3000"/>
              <a:t>Verem tedavisinde kullanılan ilaçlar Sağlık Bakanlığı tarafından </a:t>
            </a:r>
            <a:r>
              <a:rPr lang="tr-TR" altLang="tr-TR" sz="3000" b="1"/>
              <a:t>ücretsiz </a:t>
            </a:r>
            <a:r>
              <a:rPr lang="tr-TR" altLang="tr-TR" sz="3000"/>
              <a:t>olarak verilir.</a:t>
            </a: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4572000" y="762000"/>
            <a:ext cx="4191000" cy="1473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000"/>
              <a:t>Verem hastalığı düzenli ilaç kullanmakla 6-9 ayda tamamen iyileşir.</a:t>
            </a:r>
          </a:p>
        </p:txBody>
      </p:sp>
      <p:pic>
        <p:nvPicPr>
          <p:cNvPr id="23558" name="Picture 10" descr="k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3886200" cy="2286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9" name="Picture 10" descr="IMG_02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3960812" cy="2649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DB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3600" b="1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EĞİTİM VE PROPAGANDA HAFTASI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 smtClean="0"/>
              <a:t>Her yıl Ocak ayının ilk Pazar gününden başlayan hafta Verem Haftası’dır.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tr-TR" sz="2800" dirty="0" smtClean="0"/>
              <a:t>Verem Haftasının amacı, toplumun verem (tüberküloz) hastalığı ve hastalıkla mücadele konusunda bilinçlendirilmesidir.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tr-TR" altLang="tr-TR" sz="2800" dirty="0" smtClean="0"/>
              <a:t>“72.Verem Eğitim ve Propaganda Haftası”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 smtClean="0"/>
              <a:t>    </a:t>
            </a:r>
            <a:r>
              <a:rPr lang="tr-TR" altLang="tr-TR" sz="2800" b="1" dirty="0" smtClean="0"/>
              <a:t>06-12 Ocak 2019</a:t>
            </a:r>
            <a:r>
              <a:rPr lang="tr-TR" altLang="tr-TR" sz="2800" dirty="0" smtClean="0"/>
              <a:t> tarihleri arasında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 smtClean="0"/>
              <a:t>    düzenlenmektedir.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Image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609600"/>
            <a:ext cx="36417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284663" y="1758950"/>
            <a:ext cx="4608512" cy="249299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600" b="1" u="sng" dirty="0">
                <a:solidFill>
                  <a:srgbClr val="800000"/>
                </a:solidFill>
              </a:rPr>
              <a:t>Doğrudan Gözetimli Tedavi (DGT):</a:t>
            </a:r>
            <a:r>
              <a:rPr lang="tr-TR" altLang="tr-TR" sz="2600" u="sng" dirty="0"/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600" dirty="0"/>
              <a:t>Verem ilaçlarının her gün bir sağlık </a:t>
            </a:r>
            <a:r>
              <a:rPr lang="tr-TR" altLang="tr-TR" sz="2600" dirty="0" smtClean="0"/>
              <a:t>personeli eşliğinde </a:t>
            </a:r>
            <a:r>
              <a:rPr lang="tr-TR" altLang="tr-TR" sz="2600" dirty="0"/>
              <a:t>içilmesidir. Bu sayede ilaçların düzenli kullanımı sağlanır.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765E76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2133600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smtClean="0">
                <a:latin typeface="Arial" panose="020B0604020202020204" pitchFamily="34" charset="0"/>
                <a:cs typeface="Arial" panose="020B0604020202020204" pitchFamily="34" charset="0"/>
              </a:rPr>
              <a:t>TEDAVİ EDİLMEZSE NE OLUR?</a:t>
            </a:r>
            <a:endParaRPr lang="tr-TR" altLang="tr-TR" sz="4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3400" y="746125"/>
            <a:ext cx="4343400" cy="1458913"/>
          </a:xfrm>
          <a:solidFill>
            <a:srgbClr val="CCFFFF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r>
              <a:rPr lang="tr-TR" altLang="tr-TR" b="1" dirty="0" smtClean="0"/>
              <a:t>	</a:t>
            </a:r>
            <a:r>
              <a:rPr lang="tr-TR" altLang="tr-TR" sz="2800" dirty="0" smtClean="0"/>
              <a:t>Çevresindekilere verem mikrobunu saçmaya devam eder.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427538" y="2632075"/>
            <a:ext cx="4267200" cy="2246313"/>
          </a:xfrm>
          <a:prstGeom prst="rect">
            <a:avLst/>
          </a:prstGeom>
          <a:solidFill>
            <a:srgbClr val="FFFFCC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/>
              <a:t>Yetersiz tedavi görürse, hastalık mikropları ilaçlara karşı direnç kazanır ve daha sonra tedavi olma şansı kaybolabilir.</a:t>
            </a: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427538" y="5281613"/>
            <a:ext cx="4267200" cy="955675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/>
              <a:t>Tedaviyi reddeden bir hasta için hayati tehlike vardır.</a:t>
            </a:r>
          </a:p>
        </p:txBody>
      </p:sp>
      <p:pic>
        <p:nvPicPr>
          <p:cNvPr id="26629" name="Picture 8" descr="oksur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rönt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357563"/>
            <a:ext cx="3097212" cy="2736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765E76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345362" cy="1946275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smtClean="0">
                <a:latin typeface="Arial" panose="020B0604020202020204" pitchFamily="34" charset="0"/>
                <a:cs typeface="Arial" panose="020B0604020202020204" pitchFamily="34" charset="0"/>
              </a:rPr>
              <a:t>VEREMDEN NASIL KORUNABİLİRİZ?</a:t>
            </a:r>
          </a:p>
        </p:txBody>
      </p:sp>
      <p:pic>
        <p:nvPicPr>
          <p:cNvPr id="27651" name="Picture 6" descr="B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6992"/>
            <a:ext cx="201612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140968"/>
            <a:ext cx="2193271" cy="236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23850" y="2692400"/>
            <a:ext cx="4968875" cy="1384300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800"/>
              <a:t>Çocukları veremden korumak için </a:t>
            </a:r>
            <a:r>
              <a:rPr lang="tr-TR" altLang="tr-TR" sz="2800">
                <a:solidFill>
                  <a:srgbClr val="FF0000"/>
                </a:solidFill>
              </a:rPr>
              <a:t>doğumdan</a:t>
            </a:r>
            <a:r>
              <a:rPr lang="tr-TR" altLang="tr-TR" sz="2800"/>
              <a:t> </a:t>
            </a:r>
            <a:r>
              <a:rPr lang="tr-TR" altLang="tr-TR" sz="2800">
                <a:solidFill>
                  <a:srgbClr val="FF0000"/>
                </a:solidFill>
              </a:rPr>
              <a:t>2 ay sonra verem aşısı (BCG) </a:t>
            </a:r>
            <a:r>
              <a:rPr lang="tr-TR" altLang="tr-TR" sz="2800"/>
              <a:t>uygulanır.</a:t>
            </a:r>
          </a:p>
        </p:txBody>
      </p:sp>
      <p:pic>
        <p:nvPicPr>
          <p:cNvPr id="28675" name="Picture 8" descr="vere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488" y="2293938"/>
            <a:ext cx="287972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6FDE-DF7A-41F3-B613-1F217AA439C2}" type="slidenum">
              <a:rPr lang="tr-TR" altLang="tr-TR" smtClean="0"/>
              <a:pPr/>
              <a:t>25</a:t>
            </a:fld>
            <a:endParaRPr lang="tr-TR" alt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8497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24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dirty="0"/>
              <a:t>Barış DADAŞ, 68. Verem Haftası, İlkokul Resim Dalı Birincilik Ödülü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268760"/>
            <a:ext cx="705678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1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6"/>
          <p:cNvSpPr txBox="1">
            <a:spLocks noChangeArrowheads="1"/>
          </p:cNvSpPr>
          <p:nvPr/>
        </p:nvSpPr>
        <p:spPr bwMode="auto">
          <a:xfrm>
            <a:off x="395288" y="2565400"/>
            <a:ext cx="5256212" cy="182880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800"/>
              <a:t>Toplumu korumanın en etkili yolu, bulaştırıcı verem hastalarının erkenden bulunması ve tedavi edilmesidir.</a:t>
            </a:r>
          </a:p>
        </p:txBody>
      </p:sp>
      <p:pic>
        <p:nvPicPr>
          <p:cNvPr id="29699" name="Picture 4" descr="+Âks+-r+-k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276475"/>
            <a:ext cx="2879725" cy="2322513"/>
          </a:xfrm>
          <a:prstGeom prst="rect">
            <a:avLst/>
          </a:prstGeom>
          <a:noFill/>
          <a:ln w="127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4211638" y="836613"/>
            <a:ext cx="4465637" cy="1200329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/>
              <a:t>Verem hastalığına yakalananların aileleri ve yakınları </a:t>
            </a:r>
            <a:r>
              <a:rPr lang="tr-TR" altLang="tr-TR" sz="2400" dirty="0" smtClean="0"/>
              <a:t>dispanserlere davet </a:t>
            </a:r>
            <a:r>
              <a:rPr lang="tr-TR" altLang="tr-TR" sz="2400" dirty="0"/>
              <a:t>edilerek muayene edilir.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215122" y="2339131"/>
            <a:ext cx="4464050" cy="850900"/>
          </a:xfrm>
          <a:prstGeom prst="rect">
            <a:avLst/>
          </a:prstGeom>
          <a:solidFill>
            <a:srgbClr val="FFCC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/>
              <a:t>Hasta olduğu tespit edilenler tedavi edilir. </a:t>
            </a:r>
          </a:p>
        </p:txBody>
      </p:sp>
      <p:pic>
        <p:nvPicPr>
          <p:cNvPr id="30724" name="Picture 6" descr="Image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836613"/>
            <a:ext cx="36893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4211638" y="3429000"/>
            <a:ext cx="4464050" cy="15811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 dirty="0"/>
              <a:t>Bulaştırıcı </a:t>
            </a:r>
            <a:r>
              <a:rPr lang="tr-TR" altLang="tr-TR" sz="2400" dirty="0" smtClean="0"/>
              <a:t>hastaların </a:t>
            </a:r>
            <a:r>
              <a:rPr lang="tr-TR" altLang="tr-TR" sz="2400" dirty="0"/>
              <a:t>yakın çevresindekilere hastalığa yakalanmalarını önlemek için </a:t>
            </a:r>
            <a:r>
              <a:rPr lang="tr-TR" altLang="tr-TR" sz="2400" dirty="0" smtClean="0"/>
              <a:t>koruyucu ilaç </a:t>
            </a:r>
            <a:r>
              <a:rPr lang="tr-TR" altLang="tr-TR" sz="2400" dirty="0"/>
              <a:t>verilir.</a:t>
            </a:r>
          </a:p>
        </p:txBody>
      </p:sp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211638" y="5157788"/>
            <a:ext cx="4464050" cy="1216025"/>
          </a:xfrm>
          <a:prstGeom prst="rect">
            <a:avLst/>
          </a:prstGeom>
          <a:solidFill>
            <a:srgbClr val="FFCC99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/>
              <a:t>Koruyucu ilaç tedavisinde 6 ay süre ile düzenli ilaç kullanımı gereklidir.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1258888" y="549275"/>
            <a:ext cx="71262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rgbClr val="FF0000"/>
                </a:solidFill>
                <a:latin typeface="Arial" panose="020B0604020202020204" pitchFamily="34" charset="0"/>
              </a:rPr>
              <a:t>VEREM HASTASININ EVİNDE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rgbClr val="FF0000"/>
                </a:solidFill>
                <a:latin typeface="Arial" panose="020B0604020202020204" pitchFamily="34" charset="0"/>
              </a:rPr>
              <a:t>NELERE DİKKAT EDİLMELİ?</a:t>
            </a: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395288" y="2060575"/>
            <a:ext cx="5472112" cy="3752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/>
              <a:t>Verem hastalarının bulunduğu ortamları havalandırmak, bu ortamlara temiz hava sağlamak, havadaki bulaştırıcı tanecikleri azaltır, bulaşma ihtimalini düşürür. 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tr-TR" altLang="tr-TR" sz="2400" dirty="0"/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/>
              <a:t>Odanın güneş görmesi, ortamdaki verem mikroplarını öldürür.</a:t>
            </a:r>
          </a:p>
          <a:p>
            <a:pPr>
              <a:spcBef>
                <a:spcPct val="0"/>
              </a:spcBef>
              <a:buClr>
                <a:srgbClr val="FF0000"/>
              </a:buClr>
            </a:pPr>
            <a:endParaRPr lang="tr-TR" altLang="tr-TR" sz="2400" dirty="0"/>
          </a:p>
          <a:p>
            <a:pPr>
              <a:spcBef>
                <a:spcPct val="0"/>
              </a:spcBef>
              <a:buClr>
                <a:srgbClr val="FF0000"/>
              </a:buClr>
            </a:pPr>
            <a:r>
              <a:rPr lang="tr-TR" altLang="tr-TR" sz="2400" dirty="0"/>
              <a:t>Hastanın bulaştırıcılığı kaybolana kadar ayrı bir odada kalması uygundur.</a:t>
            </a:r>
          </a:p>
        </p:txBody>
      </p:sp>
      <p:sp>
        <p:nvSpPr>
          <p:cNvPr id="31748" name="AutoShape 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pic>
        <p:nvPicPr>
          <p:cNvPr id="31749" name="Picture 10" descr="gu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280828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2" descr="cati-pencere-uygulamalar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292600"/>
            <a:ext cx="30956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765E76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33600"/>
            <a:ext cx="7772400" cy="2209800"/>
          </a:xfr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smtClean="0">
                <a:latin typeface="Arial" panose="020B0604020202020204" pitchFamily="34" charset="0"/>
                <a:cs typeface="Arial" panose="020B0604020202020204" pitchFamily="34" charset="0"/>
              </a:rPr>
              <a:t>VEREM (TÜBERKÜLOZ) HASTALIĞI NEDİR?</a:t>
            </a:r>
            <a:endParaRPr lang="tr-TR" altLang="tr-TR" sz="4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sz="3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VEREM HASTALARI ÇEVRESİNDEKİ</a:t>
            </a:r>
            <a:br>
              <a:rPr lang="tr-TR" altLang="ko-KR" sz="3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ko-KR" sz="3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İNSANLARI HASTALIKTAN</a:t>
            </a:r>
            <a:br>
              <a:rPr lang="tr-TR" altLang="ko-KR" sz="3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ko-KR" sz="3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NASIL KORUYABİLİR?</a:t>
            </a:r>
            <a:endParaRPr lang="tr-TR" altLang="tr-TR" sz="30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38388"/>
            <a:ext cx="7772400" cy="3898900"/>
          </a:xfrm>
          <a:solidFill>
            <a:srgbClr val="FFCC99"/>
          </a:solidFill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ko-KR" sz="2800" smtClean="0"/>
              <a:t>Aksırırken, öksürürken mutlaka ağızlarını mendille veya kollarıyla kapatmalıdır.</a:t>
            </a:r>
          </a:p>
          <a:p>
            <a:r>
              <a:rPr lang="tr-TR" altLang="ko-KR" sz="2800" smtClean="0"/>
              <a:t>Öksürük ve aksırık sonrasında eller yıkanmalıdır.</a:t>
            </a:r>
          </a:p>
          <a:p>
            <a:r>
              <a:rPr lang="tr-TR" altLang="ko-KR" sz="2800" smtClean="0"/>
              <a:t>Bulaştırıcı dönemdeki verem hastaları kapalı ortamlarda, başka insanlarla birlikteyken maske kullanmalıdır.</a:t>
            </a:r>
          </a:p>
          <a:p>
            <a:r>
              <a:rPr lang="tr-TR" altLang="ko-KR" sz="2800" smtClean="0"/>
              <a:t>Ortam sık sık havalandırılmalıdır.</a:t>
            </a:r>
          </a:p>
          <a:p>
            <a:r>
              <a:rPr lang="tr-TR" altLang="ko-KR" sz="2800" smtClean="0"/>
              <a:t>İlaçlarını düzenli ve eksiksiz olarak kullanmalıdır.</a:t>
            </a:r>
            <a:endParaRPr lang="tr-TR" altLang="tr-T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78337D-6217-4111-90C3-86DD1F01FF0B}" type="slidenum">
              <a:rPr lang="tr-TR" altLang="tr-TR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tr-TR" altLang="tr-TR" sz="140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4356100" y="620713"/>
            <a:ext cx="4319588" cy="831850"/>
          </a:xfrm>
          <a:prstGeom prst="rect">
            <a:avLst/>
          </a:prstGeom>
          <a:solidFill>
            <a:srgbClr val="FFCC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/>
              <a:t>HASTALIKTAN KORKMA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/>
              <a:t>GEÇ KALMAKTAN KORK!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4356100" y="5585803"/>
            <a:ext cx="4319588" cy="8318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/>
              <a:t>HASTA İKEN İLAÇLARINI DÜZENLİ KULLAN!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4356100" y="1700213"/>
            <a:ext cx="4319588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/>
              <a:t>SIK SIK ELLERİNİ YIKA!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356100" y="3644900"/>
            <a:ext cx="4319588" cy="8921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/>
              <a:t>BULUNDUĞUN ORTAMI SIK SIK HAVALANDIR</a:t>
            </a:r>
            <a:r>
              <a:rPr lang="tr-TR" altLang="tr-TR" sz="2800"/>
              <a:t>!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4356100" y="2349500"/>
            <a:ext cx="4319588" cy="830997"/>
          </a:xfrm>
          <a:prstGeom prst="rect">
            <a:avLst/>
          </a:prstGeom>
          <a:solidFill>
            <a:srgbClr val="FFCC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dirty="0" smtClean="0"/>
              <a:t>SİGARA </a:t>
            </a:r>
            <a:r>
              <a:rPr lang="tr-TR" altLang="tr-TR" sz="2400" dirty="0"/>
              <a:t>İÇME, YANINDA İÇİLMESİNE İZİN VERME!</a:t>
            </a:r>
          </a:p>
        </p:txBody>
      </p:sp>
      <p:sp>
        <p:nvSpPr>
          <p:cNvPr id="33801" name="Text Box 10"/>
          <p:cNvSpPr txBox="1">
            <a:spLocks noChangeArrowheads="1"/>
          </p:cNvSpPr>
          <p:nvPr/>
        </p:nvSpPr>
        <p:spPr bwMode="auto">
          <a:xfrm>
            <a:off x="4356100" y="4724400"/>
            <a:ext cx="4319588" cy="461665"/>
          </a:xfrm>
          <a:prstGeom prst="rect">
            <a:avLst/>
          </a:prstGeom>
          <a:solidFill>
            <a:srgbClr val="FFCC66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400" dirty="0" smtClean="0"/>
              <a:t>ÖKSÜRÜĞÜNÜ KAPA!</a:t>
            </a:r>
            <a:endParaRPr lang="tr-TR" altLang="tr-TR" sz="24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2963"/>
            <a:ext cx="3604133" cy="5405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11" y="1536770"/>
            <a:ext cx="4125590" cy="390845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12776"/>
            <a:ext cx="3736798" cy="39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00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36712"/>
            <a:ext cx="649221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09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04664"/>
            <a:ext cx="309634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06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685800"/>
            <a:ext cx="3962400" cy="5410200"/>
          </a:xfr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smtClean="0"/>
              <a:t>Verem mikrobunun insanlarda yaptığı bir hastalıktır. 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smtClean="0"/>
              <a:t>En sık akciğerleri olmak üzere tüm organları tutabilir (Lenf bezleri, kemik, böbrek, beyin vb.).</a:t>
            </a:r>
          </a:p>
          <a:p>
            <a:pPr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800" smtClean="0"/>
              <a:t>Tedavi edilmezse hayatı tehdit edebilir.</a:t>
            </a:r>
          </a:p>
        </p:txBody>
      </p:sp>
      <p:pic>
        <p:nvPicPr>
          <p:cNvPr id="5123" name="Picture 4" descr="Image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36734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6575" y="1773238"/>
            <a:ext cx="4402138" cy="4032250"/>
          </a:xfr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600" dirty="0" smtClean="0"/>
              <a:t>Bugün, dünya nüfusunun dörtte biri (yaklaşık 2 milyar kişi) vücudunda verem mikrobunu taşımaktadır.</a:t>
            </a:r>
          </a:p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endParaRPr lang="tr-TR" altLang="tr-TR" sz="2600" dirty="0" smtClean="0"/>
          </a:p>
          <a:p>
            <a:pPr>
              <a:lnSpc>
                <a:spcPct val="90000"/>
              </a:lnSpc>
              <a:buClr>
                <a:srgbClr val="FF0000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altLang="tr-TR" sz="2600" dirty="0" smtClean="0"/>
              <a:t>Dünya genelinde her yıl yaklaşık 10 milyon kişi verem hastalığına yakalanmakta ve 1,5 milyon insan veremden ölmektedir.</a:t>
            </a:r>
          </a:p>
        </p:txBody>
      </p:sp>
      <p:pic>
        <p:nvPicPr>
          <p:cNvPr id="6147" name="Picture 4" descr="Image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63688"/>
            <a:ext cx="3384550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619250" y="404813"/>
            <a:ext cx="5791200" cy="669925"/>
          </a:xfrm>
          <a:prstGeom prst="rect">
            <a:avLst/>
          </a:prstGeom>
          <a:solidFill>
            <a:srgbClr val="FFCCFF"/>
          </a:solidFill>
          <a:ln w="28575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tr-TR" sz="3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</a:rPr>
              <a:t>DÜNYADA VEREM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50000">
              <a:srgbClr val="765E76"/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7775575" cy="1719263"/>
          </a:xfr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tr-TR" altLang="tr-TR" sz="4000" b="1" smtClean="0">
                <a:latin typeface="Arial" panose="020B0604020202020204" pitchFamily="34" charset="0"/>
                <a:cs typeface="Arial" panose="020B0604020202020204" pitchFamily="34" charset="0"/>
              </a:rPr>
              <a:t>VEREM NASIL BULAŞIR?</a:t>
            </a:r>
            <a:endParaRPr lang="tr-TR" altLang="tr-TR" sz="40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0" y="-17727613"/>
            <a:ext cx="9144000" cy="42313226"/>
            <a:chOff x="0" y="26654"/>
            <a:chExt cx="5760" cy="26654"/>
          </a:xfrm>
        </p:grpSpPr>
        <p:sp>
          <p:nvSpPr>
            <p:cNvPr id="11271" name="Rectangle 3"/>
            <p:cNvSpPr>
              <a:spLocks noChangeArrowheads="1"/>
            </p:cNvSpPr>
            <p:nvPr/>
          </p:nvSpPr>
          <p:spPr bwMode="auto">
            <a:xfrm>
              <a:off x="0" y="26654"/>
              <a:ext cx="5760" cy="26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tr-TR" altLang="tr-TR" sz="1800">
                <a:latin typeface="Verdana" panose="020B0604030504040204" pitchFamily="34" charset="0"/>
              </a:endParaRPr>
            </a:p>
          </p:txBody>
        </p:sp>
        <p:sp>
          <p:nvSpPr>
            <p:cNvPr id="11272" name="Rectangle 4"/>
            <p:cNvSpPr>
              <a:spLocks noChangeArrowheads="1"/>
            </p:cNvSpPr>
            <p:nvPr/>
          </p:nvSpPr>
          <p:spPr bwMode="auto">
            <a:xfrm>
              <a:off x="0" y="26654"/>
              <a:ext cx="547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tr-TR" altLang="tr-TR" sz="1000"/>
                <a:t>  </a:t>
              </a:r>
              <a:r>
                <a:rPr lang="tr-TR" altLang="tr-TR" sz="10900"/>
                <a:t> </a:t>
              </a:r>
              <a:r>
                <a:rPr lang="tr-TR" altLang="tr-TR" sz="1000"/>
                <a:t>                                                     </a:t>
              </a:r>
              <a:endParaRPr lang="tr-TR" altLang="tr-TR" sz="1400"/>
            </a:p>
            <a:p>
              <a:pPr>
                <a:spcBef>
                  <a:spcPct val="0"/>
                </a:spcBef>
                <a:buFontTx/>
                <a:buNone/>
              </a:pPr>
              <a:endParaRPr lang="tr-TR" altLang="tr-TR" sz="1000"/>
            </a:p>
          </p:txBody>
        </p:sp>
      </p:grpSp>
      <p:pic>
        <p:nvPicPr>
          <p:cNvPr id="11267" name="Picture 5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-17681575"/>
            <a:ext cx="17145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635000" y="404664"/>
            <a:ext cx="741680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dirty="0" smtClean="0">
                <a:solidFill>
                  <a:srgbClr val="000099"/>
                </a:solidFill>
                <a:latin typeface="+mn-lt"/>
              </a:rPr>
              <a:t>Verem </a:t>
            </a:r>
            <a:r>
              <a:rPr lang="tr-TR" dirty="0">
                <a:solidFill>
                  <a:srgbClr val="000099"/>
                </a:solidFill>
                <a:latin typeface="+mn-lt"/>
              </a:rPr>
              <a:t>aksırma, öksürme ve  </a:t>
            </a:r>
            <a:r>
              <a:rPr lang="tr-TR" dirty="0" smtClean="0">
                <a:solidFill>
                  <a:srgbClr val="000099"/>
                </a:solidFill>
                <a:latin typeface="+mn-lt"/>
              </a:rPr>
              <a:t>konuşma </a:t>
            </a:r>
            <a:r>
              <a:rPr lang="tr-TR" dirty="0">
                <a:solidFill>
                  <a:srgbClr val="000099"/>
                </a:solidFill>
                <a:latin typeface="+mn-lt"/>
              </a:rPr>
              <a:t>sırasında havaya yayılan mikropların </a:t>
            </a:r>
            <a:r>
              <a:rPr lang="tr-TR" dirty="0">
                <a:solidFill>
                  <a:srgbClr val="FF0000"/>
                </a:solidFill>
                <a:latin typeface="+mn-lt"/>
              </a:rPr>
              <a:t>solunum yoluyla</a:t>
            </a:r>
            <a:r>
              <a:rPr lang="tr-TR" dirty="0">
                <a:solidFill>
                  <a:srgbClr val="000099"/>
                </a:solidFill>
                <a:latin typeface="+mn-lt"/>
              </a:rPr>
              <a:t> alınması ile bulaşır.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49" y="1700808"/>
            <a:ext cx="2960679" cy="403244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715007"/>
            <a:ext cx="2900782" cy="4018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611560" y="620688"/>
            <a:ext cx="7920880" cy="954107"/>
          </a:xfrm>
          <a:prstGeom prst="rect">
            <a:avLst/>
          </a:prstGeom>
          <a:solidFill>
            <a:srgbClr val="CCFFCC"/>
          </a:solidFill>
          <a:ln w="9525">
            <a:solidFill>
              <a:srgbClr val="00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r-TR" sz="2800" dirty="0">
                <a:latin typeface="+mn-lt"/>
                <a:cs typeface="+mn-cs"/>
              </a:rPr>
              <a:t>Verem mikrobu güneş görmeyen ve iyi havalanmayan yerlerde saatlerce havada kalabilir.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752276"/>
            <a:ext cx="3312368" cy="4776612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59728"/>
            <a:ext cx="3174556" cy="486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h-TH" altLang="tr-TR" sz="33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Tedavi olmayan </a:t>
            </a:r>
            <a:r>
              <a:rPr lang="th-TH" altLang="tr-TR" sz="3300" b="1" dirty="0">
                <a:solidFill>
                  <a:srgbClr val="800000"/>
                </a:solidFill>
                <a:latin typeface="Comic Sans MS" panose="030F0702030302020204" pitchFamily="66" charset="0"/>
              </a:rPr>
              <a:t>bir </a:t>
            </a:r>
            <a:r>
              <a:rPr lang="tr-TR" altLang="tr-TR" sz="3300" b="1" dirty="0">
                <a:solidFill>
                  <a:srgbClr val="800000"/>
                </a:solidFill>
                <a:latin typeface="Comic Sans MS" panose="030F0702030302020204" pitchFamily="66" charset="0"/>
              </a:rPr>
              <a:t>verem</a:t>
            </a:r>
            <a:r>
              <a:rPr lang="th-TH" altLang="tr-TR" sz="3300" b="1" dirty="0">
                <a:solidFill>
                  <a:srgbClr val="800000"/>
                </a:solidFill>
                <a:latin typeface="Comic Sans MS" panose="030F0702030302020204" pitchFamily="66" charset="0"/>
              </a:rPr>
              <a:t> hastası her yıl yaklaşık </a:t>
            </a:r>
            <a:r>
              <a:rPr lang="th-TH" altLang="tr-TR" sz="3300" b="1" dirty="0">
                <a:solidFill>
                  <a:srgbClr val="00B050"/>
                </a:solidFill>
                <a:latin typeface="Comic Sans MS" panose="030F0702030302020204" pitchFamily="66" charset="0"/>
              </a:rPr>
              <a:t>10-15</a:t>
            </a:r>
            <a:r>
              <a:rPr lang="th-TH" altLang="tr-TR" sz="3300" b="1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tr-TR" altLang="tr-TR" sz="3300" b="1" dirty="0">
                <a:solidFill>
                  <a:srgbClr val="800000"/>
                </a:solidFill>
                <a:latin typeface="Comic Sans MS" panose="030F0702030302020204" pitchFamily="66" charset="0"/>
              </a:rPr>
              <a:t>kişiye hastalık bulaştırır.</a:t>
            </a:r>
          </a:p>
        </p:txBody>
      </p:sp>
      <p:sp>
        <p:nvSpPr>
          <p:cNvPr id="13315" name="AutoShape 4"/>
          <p:cNvSpPr>
            <a:spLocks noChangeArrowheads="1"/>
          </p:cNvSpPr>
          <p:nvPr/>
        </p:nvSpPr>
        <p:spPr bwMode="auto">
          <a:xfrm>
            <a:off x="2819400" y="3429000"/>
            <a:ext cx="1600200" cy="1143000"/>
          </a:xfrm>
          <a:prstGeom prst="notchedRightArrow">
            <a:avLst>
              <a:gd name="adj1" fmla="val 50000"/>
              <a:gd name="adj2" fmla="val 35000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400"/>
          </a:p>
        </p:txBody>
      </p:sp>
      <p:pic>
        <p:nvPicPr>
          <p:cNvPr id="13316" name="Picture 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2895600"/>
            <a:ext cx="18399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956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52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9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242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1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720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3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75" y="25908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4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54102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5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6576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6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0386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7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8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5814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9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0" descr="man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675" y="4648200"/>
            <a:ext cx="5937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Text Box 21"/>
          <p:cNvSpPr txBox="1">
            <a:spLocks noChangeArrowheads="1"/>
          </p:cNvSpPr>
          <p:nvPr/>
        </p:nvSpPr>
        <p:spPr bwMode="auto">
          <a:xfrm>
            <a:off x="684213" y="5372100"/>
            <a:ext cx="2252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400" b="1">
                <a:solidFill>
                  <a:srgbClr val="800000"/>
                </a:solidFill>
                <a:latin typeface="Arial" panose="020B0604020202020204" pitchFamily="34" charset="0"/>
              </a:rPr>
              <a:t>Verem</a:t>
            </a:r>
            <a:r>
              <a:rPr lang="th-TH" altLang="tr-TR" sz="2400" b="1">
                <a:solidFill>
                  <a:srgbClr val="800000"/>
                </a:solidFill>
                <a:latin typeface="Arial" panose="020B0604020202020204" pitchFamily="34" charset="0"/>
              </a:rPr>
              <a:t> hastası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arsayılan Tasarı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650</Words>
  <Application>Microsoft Office PowerPoint</Application>
  <PresentationFormat>Ekran Gösterisi (4:3)</PresentationFormat>
  <Paragraphs>95</Paragraphs>
  <Slides>34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1" baseType="lpstr">
      <vt:lpstr>Arial</vt:lpstr>
      <vt:lpstr>Comic Sans MS</vt:lpstr>
      <vt:lpstr>Segoe UI</vt:lpstr>
      <vt:lpstr>Times New Roman</vt:lpstr>
      <vt:lpstr>Verdana</vt:lpstr>
      <vt:lpstr>Wingdings</vt:lpstr>
      <vt:lpstr>Varsayılan Tasarım</vt:lpstr>
      <vt:lpstr>VEREM HASTALIĞI ve VEREM HAFTASI</vt:lpstr>
      <vt:lpstr>VEREM EĞİTİM VE PROPAGANDA HAFTASI</vt:lpstr>
      <vt:lpstr>VEREM (TÜBERKÜLOZ) HASTALIĞI NEDİR?</vt:lpstr>
      <vt:lpstr>PowerPoint Sunusu</vt:lpstr>
      <vt:lpstr>PowerPoint Sunusu</vt:lpstr>
      <vt:lpstr>VEREM NASIL BULAŞIR?</vt:lpstr>
      <vt:lpstr>PowerPoint Sunusu</vt:lpstr>
      <vt:lpstr>PowerPoint Sunusu</vt:lpstr>
      <vt:lpstr>PowerPoint Sunusu</vt:lpstr>
      <vt:lpstr>PowerPoint Sunusu</vt:lpstr>
      <vt:lpstr>PowerPoint Sunusu</vt:lpstr>
      <vt:lpstr>HASTALIK BELİRTİLERİ NELERDİR?</vt:lpstr>
      <vt:lpstr>PowerPoint Sunusu</vt:lpstr>
      <vt:lpstr>PowerPoint Sunusu</vt:lpstr>
      <vt:lpstr>VEREM HASTALIĞI TEŞHİSİ NASIL KONULUR?</vt:lpstr>
      <vt:lpstr>PowerPoint Sunusu</vt:lpstr>
      <vt:lpstr>PowerPoint Sunusu</vt:lpstr>
      <vt:lpstr>VEREM HASTALIĞI NASIL TEDAVİ EDİLİR?</vt:lpstr>
      <vt:lpstr>PowerPoint Sunusu</vt:lpstr>
      <vt:lpstr>PowerPoint Sunusu</vt:lpstr>
      <vt:lpstr>TEDAVİ EDİLMEZSE NE OLUR?</vt:lpstr>
      <vt:lpstr>PowerPoint Sunusu</vt:lpstr>
      <vt:lpstr>VEREMDEN NASIL KORUNABİLİRİZ?</vt:lpstr>
      <vt:lpstr>PowerPoint Sunusu</vt:lpstr>
      <vt:lpstr>PowerPoint Sunusu</vt:lpstr>
      <vt:lpstr>Barış DADAŞ, 68. Verem Haftası, İlkokul Resim Dalı Birincilik Ödülü </vt:lpstr>
      <vt:lpstr>PowerPoint Sunusu</vt:lpstr>
      <vt:lpstr>PowerPoint Sunusu</vt:lpstr>
      <vt:lpstr>PowerPoint Sunusu</vt:lpstr>
      <vt:lpstr>VEREM HASTALARI ÇEVRESİNDEKİ İNSANLARI HASTALIKTAN NASIL KORUYABİLİR?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VEREM HASTALIĞI</dc:title>
  <dc:creator>AVSD</dc:creator>
  <cp:lastModifiedBy>IsmailKARATEPE</cp:lastModifiedBy>
  <cp:revision>298</cp:revision>
  <dcterms:created xsi:type="dcterms:W3CDTF">2004-12-22T07:25:25Z</dcterms:created>
  <dcterms:modified xsi:type="dcterms:W3CDTF">2019-03-06T12:15:14Z</dcterms:modified>
</cp:coreProperties>
</file>